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3"/>
  </p:sldMasterIdLst>
  <p:notesMasterIdLst>
    <p:notesMasterId r:id="rId25"/>
  </p:notesMasterIdLst>
  <p:sldIdLst>
    <p:sldId id="256" r:id="rId4"/>
    <p:sldId id="257" r:id="rId5"/>
    <p:sldId id="258" r:id="rId6"/>
    <p:sldId id="259" r:id="rId7"/>
    <p:sldId id="260" r:id="rId8"/>
    <p:sldId id="261" r:id="rId9"/>
    <p:sldId id="263" r:id="rId10"/>
    <p:sldId id="262" r:id="rId11"/>
    <p:sldId id="264" r:id="rId12"/>
    <p:sldId id="265" r:id="rId13"/>
    <p:sldId id="266" r:id="rId14"/>
    <p:sldId id="267" r:id="rId15"/>
    <p:sldId id="268" r:id="rId16"/>
    <p:sldId id="269" r:id="rId17"/>
    <p:sldId id="271" r:id="rId18"/>
    <p:sldId id="272" r:id="rId19"/>
    <p:sldId id="273" r:id="rId20"/>
    <p:sldId id="274" r:id="rId21"/>
    <p:sldId id="275" r:id="rId22"/>
    <p:sldId id="276" r:id="rId23"/>
    <p:sldId id="277" r:id="rId24"/>
  </p:sldIdLst>
  <p:sldSz cx="12192000" cy="6858000"/>
  <p:notesSz cx="6858000" cy="9144000"/>
  <p:kinsoku lang="ja-JP" invalStChars="、。，．・：；？！゛゜ヽヾゝゞ々’”）〕］｝〉》」』】°‰′″℃￠％!%),.:;?]}｡｣､･ﾞﾟ" invalEndChars="- ‘“（〔［｛〈《「『【￥＄$([\{｢￡"/>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013629-F554-89DC-1796-8077AB102877}" name="Erin Elisabeth Smith" initials="ES" userId="S::eesmith@purdue.edu::18021cf3-96b4-45b6-abd7-7fa095c2ddb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E6E3C"/>
    <a:srgbClr val="CEB99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2E9E93-C4F1-5AD0-D5B8-1CA7153BAA8E}" v="6" dt="2024-04-01T20:11:07.197"/>
    <p1510:client id="{7D38C105-C348-944F-9F09-FB484192F556}" v="2" dt="2024-04-01T16:21:09.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95"/>
    <p:restoredTop sz="95833"/>
  </p:normalViewPr>
  <p:slideViewPr>
    <p:cSldViewPr snapToGrid="0">
      <p:cViewPr varScale="1">
        <p:scale>
          <a:sx n="107" d="100"/>
          <a:sy n="107" d="100"/>
        </p:scale>
        <p:origin x="1064"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12" d="100"/>
          <a:sy n="112" d="100"/>
        </p:scale>
        <p:origin x="519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0CE239-8C09-D74E-8CDF-B52CCD5CB67C}" type="datetimeFigureOut">
              <a:rPr lang="en-US" smtClean="0"/>
              <a:t>4/3/24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DE77E9-EAA5-2045-9E97-F306AA71D406}" type="slidenum">
              <a:rPr lang="en-US" smtClean="0"/>
              <a:t>‹#›</a:t>
            </a:fld>
            <a:endParaRPr lang="en-US"/>
          </a:p>
        </p:txBody>
      </p:sp>
    </p:spTree>
    <p:extLst>
      <p:ext uri="{BB962C8B-B14F-4D97-AF65-F5344CB8AC3E}">
        <p14:creationId xmlns:p14="http://schemas.microsoft.com/office/powerpoint/2010/main" val="766393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DE77E9-EAA5-2045-9E97-F306AA71D406}" type="slidenum">
              <a:rPr lang="en-US" smtClean="0"/>
              <a:t>8</a:t>
            </a:fld>
            <a:endParaRPr lang="en-US"/>
          </a:p>
        </p:txBody>
      </p:sp>
    </p:spTree>
    <p:extLst>
      <p:ext uri="{BB962C8B-B14F-4D97-AF65-F5344CB8AC3E}">
        <p14:creationId xmlns:p14="http://schemas.microsoft.com/office/powerpoint/2010/main" val="3837871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E77E9-EAA5-2045-9E97-F306AA71D406}" type="slidenum">
              <a:rPr lang="en-US" smtClean="0"/>
              <a:t>13</a:t>
            </a:fld>
            <a:endParaRPr lang="en-US"/>
          </a:p>
        </p:txBody>
      </p:sp>
    </p:spTree>
    <p:extLst>
      <p:ext uri="{BB962C8B-B14F-4D97-AF65-F5344CB8AC3E}">
        <p14:creationId xmlns:p14="http://schemas.microsoft.com/office/powerpoint/2010/main" val="290365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DE77E9-EAA5-2045-9E97-F306AA71D406}" type="slidenum">
              <a:rPr lang="en-US" smtClean="0"/>
              <a:t>14</a:t>
            </a:fld>
            <a:endParaRPr lang="en-US"/>
          </a:p>
        </p:txBody>
      </p:sp>
    </p:spTree>
    <p:extLst>
      <p:ext uri="{BB962C8B-B14F-4D97-AF65-F5344CB8AC3E}">
        <p14:creationId xmlns:p14="http://schemas.microsoft.com/office/powerpoint/2010/main" val="2286117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E77E9-EAA5-2045-9E97-F306AA71D406}" type="slidenum">
              <a:rPr lang="en-US" smtClean="0"/>
              <a:t>19</a:t>
            </a:fld>
            <a:endParaRPr lang="en-US"/>
          </a:p>
        </p:txBody>
      </p:sp>
    </p:spTree>
    <p:extLst>
      <p:ext uri="{BB962C8B-B14F-4D97-AF65-F5344CB8AC3E}">
        <p14:creationId xmlns:p14="http://schemas.microsoft.com/office/powerpoint/2010/main" val="1035293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57D15-0027-FDC5-9DDE-F0BD182011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621F7E-229A-2C64-76C9-F14DFAD183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07DED0-E277-6458-1670-3B751107FD40}"/>
              </a:ext>
            </a:extLst>
          </p:cNvPr>
          <p:cNvSpPr>
            <a:spLocks noGrp="1"/>
          </p:cNvSpPr>
          <p:nvPr>
            <p:ph type="dt" sz="half" idx="10"/>
          </p:nvPr>
        </p:nvSpPr>
        <p:spPr/>
        <p:txBody>
          <a:bodyPr/>
          <a:lstStyle/>
          <a:p>
            <a:fld id="{4A13D696-2EC0-A240-9D37-3935DB5D926E}" type="datetimeFigureOut">
              <a:rPr lang="en-US" smtClean="0"/>
              <a:t>4/3/24</a:t>
            </a:fld>
            <a:endParaRPr lang="en-US"/>
          </a:p>
        </p:txBody>
      </p:sp>
      <p:sp>
        <p:nvSpPr>
          <p:cNvPr id="5" name="Footer Placeholder 4">
            <a:extLst>
              <a:ext uri="{FF2B5EF4-FFF2-40B4-BE49-F238E27FC236}">
                <a16:creationId xmlns:a16="http://schemas.microsoft.com/office/drawing/2014/main" id="{5C3EFAB8-E750-1803-0ED0-6C1490045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D7F128-3815-91DD-57E0-7C22AA97B038}"/>
              </a:ext>
            </a:extLst>
          </p:cNvPr>
          <p:cNvSpPr>
            <a:spLocks noGrp="1"/>
          </p:cNvSpPr>
          <p:nvPr>
            <p:ph type="sldNum" sz="quarter" idx="12"/>
          </p:nvPr>
        </p:nvSpPr>
        <p:spPr/>
        <p:txBody>
          <a:bodyPr/>
          <a:lstStyle/>
          <a:p>
            <a:fld id="{7FDC537C-A785-E74E-B33F-CF4E6F652236}" type="slidenum">
              <a:rPr lang="en-US" smtClean="0"/>
              <a:t>‹#›</a:t>
            </a:fld>
            <a:endParaRPr lang="en-US"/>
          </a:p>
        </p:txBody>
      </p:sp>
    </p:spTree>
    <p:extLst>
      <p:ext uri="{BB962C8B-B14F-4D97-AF65-F5344CB8AC3E}">
        <p14:creationId xmlns:p14="http://schemas.microsoft.com/office/powerpoint/2010/main" val="4194883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D1EE1-08D3-B8BE-FC91-1F5D4F9DA6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71BAC-1089-D3E3-A06C-0DF6308E5F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E302F-02E4-BD87-4305-2C9AAF5ACD3D}"/>
              </a:ext>
            </a:extLst>
          </p:cNvPr>
          <p:cNvSpPr>
            <a:spLocks noGrp="1"/>
          </p:cNvSpPr>
          <p:nvPr>
            <p:ph type="dt" sz="half" idx="10"/>
          </p:nvPr>
        </p:nvSpPr>
        <p:spPr/>
        <p:txBody>
          <a:bodyPr/>
          <a:lstStyle/>
          <a:p>
            <a:fld id="{4A13D696-2EC0-A240-9D37-3935DB5D926E}" type="datetimeFigureOut">
              <a:rPr lang="en-US" smtClean="0"/>
              <a:t>4/3/24</a:t>
            </a:fld>
            <a:endParaRPr lang="en-US"/>
          </a:p>
        </p:txBody>
      </p:sp>
      <p:sp>
        <p:nvSpPr>
          <p:cNvPr id="5" name="Footer Placeholder 4">
            <a:extLst>
              <a:ext uri="{FF2B5EF4-FFF2-40B4-BE49-F238E27FC236}">
                <a16:creationId xmlns:a16="http://schemas.microsoft.com/office/drawing/2014/main" id="{AFEF89C2-AEEB-4ADB-5466-93382A4B8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C59DF3-4730-65D4-A08F-592B3A5C6D46}"/>
              </a:ext>
            </a:extLst>
          </p:cNvPr>
          <p:cNvSpPr>
            <a:spLocks noGrp="1"/>
          </p:cNvSpPr>
          <p:nvPr>
            <p:ph type="sldNum" sz="quarter" idx="12"/>
          </p:nvPr>
        </p:nvSpPr>
        <p:spPr/>
        <p:txBody>
          <a:bodyPr/>
          <a:lstStyle/>
          <a:p>
            <a:fld id="{7FDC537C-A785-E74E-B33F-CF4E6F652236}" type="slidenum">
              <a:rPr lang="en-US" smtClean="0"/>
              <a:t>‹#›</a:t>
            </a:fld>
            <a:endParaRPr lang="en-US"/>
          </a:p>
        </p:txBody>
      </p:sp>
    </p:spTree>
    <p:extLst>
      <p:ext uri="{BB962C8B-B14F-4D97-AF65-F5344CB8AC3E}">
        <p14:creationId xmlns:p14="http://schemas.microsoft.com/office/powerpoint/2010/main" val="1891556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0D7EEC-ED69-3212-4276-34845F5003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4ED9AE-39E6-B89B-8D33-1BD844EAC8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B59FE8-5508-CA89-D820-6058169B163F}"/>
              </a:ext>
            </a:extLst>
          </p:cNvPr>
          <p:cNvSpPr>
            <a:spLocks noGrp="1"/>
          </p:cNvSpPr>
          <p:nvPr>
            <p:ph type="dt" sz="half" idx="10"/>
          </p:nvPr>
        </p:nvSpPr>
        <p:spPr/>
        <p:txBody>
          <a:bodyPr/>
          <a:lstStyle/>
          <a:p>
            <a:fld id="{4A13D696-2EC0-A240-9D37-3935DB5D926E}" type="datetimeFigureOut">
              <a:rPr lang="en-US" smtClean="0"/>
              <a:t>4/3/24</a:t>
            </a:fld>
            <a:endParaRPr lang="en-US"/>
          </a:p>
        </p:txBody>
      </p:sp>
      <p:sp>
        <p:nvSpPr>
          <p:cNvPr id="5" name="Footer Placeholder 4">
            <a:extLst>
              <a:ext uri="{FF2B5EF4-FFF2-40B4-BE49-F238E27FC236}">
                <a16:creationId xmlns:a16="http://schemas.microsoft.com/office/drawing/2014/main" id="{E76AEC58-7F3C-B0F3-E555-386B8BDED2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525B36-F0B3-29D6-8B41-637DCEF339D5}"/>
              </a:ext>
            </a:extLst>
          </p:cNvPr>
          <p:cNvSpPr>
            <a:spLocks noGrp="1"/>
          </p:cNvSpPr>
          <p:nvPr>
            <p:ph type="sldNum" sz="quarter" idx="12"/>
          </p:nvPr>
        </p:nvSpPr>
        <p:spPr/>
        <p:txBody>
          <a:bodyPr/>
          <a:lstStyle/>
          <a:p>
            <a:fld id="{7FDC537C-A785-E74E-B33F-CF4E6F652236}" type="slidenum">
              <a:rPr lang="en-US" smtClean="0"/>
              <a:t>‹#›</a:t>
            </a:fld>
            <a:endParaRPr lang="en-US"/>
          </a:p>
        </p:txBody>
      </p:sp>
    </p:spTree>
    <p:extLst>
      <p:ext uri="{BB962C8B-B14F-4D97-AF65-F5344CB8AC3E}">
        <p14:creationId xmlns:p14="http://schemas.microsoft.com/office/powerpoint/2010/main" val="281414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8CDDF-0AC0-652E-27EF-46868D9E6C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F2286-F272-BFAF-28E5-280BAF46AB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E2DD3E-358C-2CA5-927E-3AAFBBAF45E3}"/>
              </a:ext>
            </a:extLst>
          </p:cNvPr>
          <p:cNvSpPr>
            <a:spLocks noGrp="1"/>
          </p:cNvSpPr>
          <p:nvPr>
            <p:ph type="dt" sz="half" idx="10"/>
          </p:nvPr>
        </p:nvSpPr>
        <p:spPr/>
        <p:txBody>
          <a:bodyPr/>
          <a:lstStyle/>
          <a:p>
            <a:fld id="{4A13D696-2EC0-A240-9D37-3935DB5D926E}" type="datetimeFigureOut">
              <a:rPr lang="en-US" smtClean="0"/>
              <a:t>4/3/24</a:t>
            </a:fld>
            <a:endParaRPr lang="en-US"/>
          </a:p>
        </p:txBody>
      </p:sp>
      <p:sp>
        <p:nvSpPr>
          <p:cNvPr id="5" name="Footer Placeholder 4">
            <a:extLst>
              <a:ext uri="{FF2B5EF4-FFF2-40B4-BE49-F238E27FC236}">
                <a16:creationId xmlns:a16="http://schemas.microsoft.com/office/drawing/2014/main" id="{30069F16-37FE-3A9E-1072-A69F69C9C3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DB1E4-DA35-5C9B-E505-3426610EB422}"/>
              </a:ext>
            </a:extLst>
          </p:cNvPr>
          <p:cNvSpPr>
            <a:spLocks noGrp="1"/>
          </p:cNvSpPr>
          <p:nvPr>
            <p:ph type="sldNum" sz="quarter" idx="12"/>
          </p:nvPr>
        </p:nvSpPr>
        <p:spPr/>
        <p:txBody>
          <a:bodyPr/>
          <a:lstStyle/>
          <a:p>
            <a:fld id="{7FDC537C-A785-E74E-B33F-CF4E6F652236}" type="slidenum">
              <a:rPr lang="en-US" smtClean="0"/>
              <a:t>‹#›</a:t>
            </a:fld>
            <a:endParaRPr lang="en-US"/>
          </a:p>
        </p:txBody>
      </p:sp>
    </p:spTree>
    <p:extLst>
      <p:ext uri="{BB962C8B-B14F-4D97-AF65-F5344CB8AC3E}">
        <p14:creationId xmlns:p14="http://schemas.microsoft.com/office/powerpoint/2010/main" val="1407862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457A6-4917-14A8-43EB-11D75B700A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0BD0CD-F713-7AF3-2563-A61EA977245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CC2097-5A1E-A58A-DD16-744B1546D5FB}"/>
              </a:ext>
            </a:extLst>
          </p:cNvPr>
          <p:cNvSpPr>
            <a:spLocks noGrp="1"/>
          </p:cNvSpPr>
          <p:nvPr>
            <p:ph type="dt" sz="half" idx="10"/>
          </p:nvPr>
        </p:nvSpPr>
        <p:spPr/>
        <p:txBody>
          <a:bodyPr/>
          <a:lstStyle/>
          <a:p>
            <a:fld id="{4A13D696-2EC0-A240-9D37-3935DB5D926E}" type="datetimeFigureOut">
              <a:rPr lang="en-US" smtClean="0"/>
              <a:t>4/3/24</a:t>
            </a:fld>
            <a:endParaRPr lang="en-US"/>
          </a:p>
        </p:txBody>
      </p:sp>
      <p:sp>
        <p:nvSpPr>
          <p:cNvPr id="5" name="Footer Placeholder 4">
            <a:extLst>
              <a:ext uri="{FF2B5EF4-FFF2-40B4-BE49-F238E27FC236}">
                <a16:creationId xmlns:a16="http://schemas.microsoft.com/office/drawing/2014/main" id="{9309E218-4D36-8028-6C17-16D0B4AF5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8FF8A1-46BF-4C9C-7ACF-EF51B5F84C34}"/>
              </a:ext>
            </a:extLst>
          </p:cNvPr>
          <p:cNvSpPr>
            <a:spLocks noGrp="1"/>
          </p:cNvSpPr>
          <p:nvPr>
            <p:ph type="sldNum" sz="quarter" idx="12"/>
          </p:nvPr>
        </p:nvSpPr>
        <p:spPr/>
        <p:txBody>
          <a:bodyPr/>
          <a:lstStyle/>
          <a:p>
            <a:fld id="{7FDC537C-A785-E74E-B33F-CF4E6F652236}" type="slidenum">
              <a:rPr lang="en-US" smtClean="0"/>
              <a:t>‹#›</a:t>
            </a:fld>
            <a:endParaRPr lang="en-US"/>
          </a:p>
        </p:txBody>
      </p:sp>
    </p:spTree>
    <p:extLst>
      <p:ext uri="{BB962C8B-B14F-4D97-AF65-F5344CB8AC3E}">
        <p14:creationId xmlns:p14="http://schemas.microsoft.com/office/powerpoint/2010/main" val="1294285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22054-7131-D31A-BEC9-67361478F7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F12D17-C382-EB32-233A-6AE742AC99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20906D-8EDF-BF5D-7513-96A8B4B122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C83772-8E24-F006-C82B-C83B6265BA07}"/>
              </a:ext>
            </a:extLst>
          </p:cNvPr>
          <p:cNvSpPr>
            <a:spLocks noGrp="1"/>
          </p:cNvSpPr>
          <p:nvPr>
            <p:ph type="dt" sz="half" idx="10"/>
          </p:nvPr>
        </p:nvSpPr>
        <p:spPr/>
        <p:txBody>
          <a:bodyPr/>
          <a:lstStyle/>
          <a:p>
            <a:fld id="{4A13D696-2EC0-A240-9D37-3935DB5D926E}" type="datetimeFigureOut">
              <a:rPr lang="en-US" smtClean="0"/>
              <a:t>4/3/24</a:t>
            </a:fld>
            <a:endParaRPr lang="en-US"/>
          </a:p>
        </p:txBody>
      </p:sp>
      <p:sp>
        <p:nvSpPr>
          <p:cNvPr id="6" name="Footer Placeholder 5">
            <a:extLst>
              <a:ext uri="{FF2B5EF4-FFF2-40B4-BE49-F238E27FC236}">
                <a16:creationId xmlns:a16="http://schemas.microsoft.com/office/drawing/2014/main" id="{BFC51578-A2A5-68D3-5C01-BE9E1A8A7B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4C6B74-13F0-D7ED-CADD-D48F4B1C1DB7}"/>
              </a:ext>
            </a:extLst>
          </p:cNvPr>
          <p:cNvSpPr>
            <a:spLocks noGrp="1"/>
          </p:cNvSpPr>
          <p:nvPr>
            <p:ph type="sldNum" sz="quarter" idx="12"/>
          </p:nvPr>
        </p:nvSpPr>
        <p:spPr/>
        <p:txBody>
          <a:bodyPr/>
          <a:lstStyle/>
          <a:p>
            <a:fld id="{7FDC537C-A785-E74E-B33F-CF4E6F652236}" type="slidenum">
              <a:rPr lang="en-US" smtClean="0"/>
              <a:t>‹#›</a:t>
            </a:fld>
            <a:endParaRPr lang="en-US"/>
          </a:p>
        </p:txBody>
      </p:sp>
    </p:spTree>
    <p:extLst>
      <p:ext uri="{BB962C8B-B14F-4D97-AF65-F5344CB8AC3E}">
        <p14:creationId xmlns:p14="http://schemas.microsoft.com/office/powerpoint/2010/main" val="3874546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53E4B-B8EC-05D4-E338-ACAA4E54B2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FE0232-9CF4-FB2F-6DFE-1C564D7C0B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5738DB-5F19-3C52-418C-B68BD7F474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FBF27-4948-E035-35E6-42FF9E2855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7A9392-73BA-5AE1-8295-05733AE2DF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1BA59B-8F03-1879-C791-B0D04E802FCE}"/>
              </a:ext>
            </a:extLst>
          </p:cNvPr>
          <p:cNvSpPr>
            <a:spLocks noGrp="1"/>
          </p:cNvSpPr>
          <p:nvPr>
            <p:ph type="dt" sz="half" idx="10"/>
          </p:nvPr>
        </p:nvSpPr>
        <p:spPr/>
        <p:txBody>
          <a:bodyPr/>
          <a:lstStyle/>
          <a:p>
            <a:fld id="{4A13D696-2EC0-A240-9D37-3935DB5D926E}" type="datetimeFigureOut">
              <a:rPr lang="en-US" smtClean="0"/>
              <a:t>4/3/24</a:t>
            </a:fld>
            <a:endParaRPr lang="en-US"/>
          </a:p>
        </p:txBody>
      </p:sp>
      <p:sp>
        <p:nvSpPr>
          <p:cNvPr id="8" name="Footer Placeholder 7">
            <a:extLst>
              <a:ext uri="{FF2B5EF4-FFF2-40B4-BE49-F238E27FC236}">
                <a16:creationId xmlns:a16="http://schemas.microsoft.com/office/drawing/2014/main" id="{B7360FF1-E8D6-021C-787A-5499832819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57F295-1503-9821-61AC-2A08D237DDBE}"/>
              </a:ext>
            </a:extLst>
          </p:cNvPr>
          <p:cNvSpPr>
            <a:spLocks noGrp="1"/>
          </p:cNvSpPr>
          <p:nvPr>
            <p:ph type="sldNum" sz="quarter" idx="12"/>
          </p:nvPr>
        </p:nvSpPr>
        <p:spPr/>
        <p:txBody>
          <a:bodyPr/>
          <a:lstStyle/>
          <a:p>
            <a:fld id="{7FDC537C-A785-E74E-B33F-CF4E6F652236}" type="slidenum">
              <a:rPr lang="en-US" smtClean="0"/>
              <a:t>‹#›</a:t>
            </a:fld>
            <a:endParaRPr lang="en-US"/>
          </a:p>
        </p:txBody>
      </p:sp>
    </p:spTree>
    <p:extLst>
      <p:ext uri="{BB962C8B-B14F-4D97-AF65-F5344CB8AC3E}">
        <p14:creationId xmlns:p14="http://schemas.microsoft.com/office/powerpoint/2010/main" val="1728744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11E3F-8334-9CCF-EE46-E9C58E94B4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598059-D2C7-837D-3652-B7AE60E3A543}"/>
              </a:ext>
            </a:extLst>
          </p:cNvPr>
          <p:cNvSpPr>
            <a:spLocks noGrp="1"/>
          </p:cNvSpPr>
          <p:nvPr>
            <p:ph type="dt" sz="half" idx="10"/>
          </p:nvPr>
        </p:nvSpPr>
        <p:spPr/>
        <p:txBody>
          <a:bodyPr/>
          <a:lstStyle/>
          <a:p>
            <a:fld id="{4A13D696-2EC0-A240-9D37-3935DB5D926E}" type="datetimeFigureOut">
              <a:rPr lang="en-US" smtClean="0"/>
              <a:t>4/3/24</a:t>
            </a:fld>
            <a:endParaRPr lang="en-US"/>
          </a:p>
        </p:txBody>
      </p:sp>
      <p:sp>
        <p:nvSpPr>
          <p:cNvPr id="4" name="Footer Placeholder 3">
            <a:extLst>
              <a:ext uri="{FF2B5EF4-FFF2-40B4-BE49-F238E27FC236}">
                <a16:creationId xmlns:a16="http://schemas.microsoft.com/office/drawing/2014/main" id="{1F311608-2C94-8DFB-03FE-76C856882A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62D8A2-3534-627E-CFBD-1DE12FB6FA12}"/>
              </a:ext>
            </a:extLst>
          </p:cNvPr>
          <p:cNvSpPr>
            <a:spLocks noGrp="1"/>
          </p:cNvSpPr>
          <p:nvPr>
            <p:ph type="sldNum" sz="quarter" idx="12"/>
          </p:nvPr>
        </p:nvSpPr>
        <p:spPr/>
        <p:txBody>
          <a:bodyPr/>
          <a:lstStyle/>
          <a:p>
            <a:fld id="{7FDC537C-A785-E74E-B33F-CF4E6F652236}" type="slidenum">
              <a:rPr lang="en-US" smtClean="0"/>
              <a:t>‹#›</a:t>
            </a:fld>
            <a:endParaRPr lang="en-US"/>
          </a:p>
        </p:txBody>
      </p:sp>
    </p:spTree>
    <p:extLst>
      <p:ext uri="{BB962C8B-B14F-4D97-AF65-F5344CB8AC3E}">
        <p14:creationId xmlns:p14="http://schemas.microsoft.com/office/powerpoint/2010/main" val="3951304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BBD7F5-0DC2-EC2B-6391-A8E4D2F74537}"/>
              </a:ext>
            </a:extLst>
          </p:cNvPr>
          <p:cNvSpPr>
            <a:spLocks noGrp="1"/>
          </p:cNvSpPr>
          <p:nvPr>
            <p:ph type="dt" sz="half" idx="10"/>
          </p:nvPr>
        </p:nvSpPr>
        <p:spPr/>
        <p:txBody>
          <a:bodyPr/>
          <a:lstStyle/>
          <a:p>
            <a:fld id="{4A13D696-2EC0-A240-9D37-3935DB5D926E}" type="datetimeFigureOut">
              <a:rPr lang="en-US" smtClean="0"/>
              <a:t>4/3/24</a:t>
            </a:fld>
            <a:endParaRPr lang="en-US"/>
          </a:p>
        </p:txBody>
      </p:sp>
      <p:sp>
        <p:nvSpPr>
          <p:cNvPr id="3" name="Footer Placeholder 2">
            <a:extLst>
              <a:ext uri="{FF2B5EF4-FFF2-40B4-BE49-F238E27FC236}">
                <a16:creationId xmlns:a16="http://schemas.microsoft.com/office/drawing/2014/main" id="{CB952CF8-7CB7-D0E4-C555-878214DCC0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4B3B4E-DA1D-45B0-1D8B-562C4A6E0481}"/>
              </a:ext>
            </a:extLst>
          </p:cNvPr>
          <p:cNvSpPr>
            <a:spLocks noGrp="1"/>
          </p:cNvSpPr>
          <p:nvPr>
            <p:ph type="sldNum" sz="quarter" idx="12"/>
          </p:nvPr>
        </p:nvSpPr>
        <p:spPr/>
        <p:txBody>
          <a:bodyPr/>
          <a:lstStyle/>
          <a:p>
            <a:fld id="{7FDC537C-A785-E74E-B33F-CF4E6F652236}" type="slidenum">
              <a:rPr lang="en-US" smtClean="0"/>
              <a:t>‹#›</a:t>
            </a:fld>
            <a:endParaRPr lang="en-US"/>
          </a:p>
        </p:txBody>
      </p:sp>
    </p:spTree>
    <p:extLst>
      <p:ext uri="{BB962C8B-B14F-4D97-AF65-F5344CB8AC3E}">
        <p14:creationId xmlns:p14="http://schemas.microsoft.com/office/powerpoint/2010/main" val="2865579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6231D-F564-0690-1AE7-51CD514B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3EBD5C-7FF8-2F1A-8BA1-B51EC6A395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3E00ED-6005-BE6B-8022-9A8307D92E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390CC5-2A89-88A0-6794-76BEAF76C201}"/>
              </a:ext>
            </a:extLst>
          </p:cNvPr>
          <p:cNvSpPr>
            <a:spLocks noGrp="1"/>
          </p:cNvSpPr>
          <p:nvPr>
            <p:ph type="dt" sz="half" idx="10"/>
          </p:nvPr>
        </p:nvSpPr>
        <p:spPr/>
        <p:txBody>
          <a:bodyPr/>
          <a:lstStyle/>
          <a:p>
            <a:fld id="{4A13D696-2EC0-A240-9D37-3935DB5D926E}" type="datetimeFigureOut">
              <a:rPr lang="en-US" smtClean="0"/>
              <a:t>4/3/24</a:t>
            </a:fld>
            <a:endParaRPr lang="en-US"/>
          </a:p>
        </p:txBody>
      </p:sp>
      <p:sp>
        <p:nvSpPr>
          <p:cNvPr id="6" name="Footer Placeholder 5">
            <a:extLst>
              <a:ext uri="{FF2B5EF4-FFF2-40B4-BE49-F238E27FC236}">
                <a16:creationId xmlns:a16="http://schemas.microsoft.com/office/drawing/2014/main" id="{4B57393D-ED43-1DA7-F2D7-E3DE816F1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E0F8BE-B8B5-F658-E2B4-CBC9FAACA58F}"/>
              </a:ext>
            </a:extLst>
          </p:cNvPr>
          <p:cNvSpPr>
            <a:spLocks noGrp="1"/>
          </p:cNvSpPr>
          <p:nvPr>
            <p:ph type="sldNum" sz="quarter" idx="12"/>
          </p:nvPr>
        </p:nvSpPr>
        <p:spPr/>
        <p:txBody>
          <a:bodyPr/>
          <a:lstStyle/>
          <a:p>
            <a:fld id="{7FDC537C-A785-E74E-B33F-CF4E6F652236}" type="slidenum">
              <a:rPr lang="en-US" smtClean="0"/>
              <a:t>‹#›</a:t>
            </a:fld>
            <a:endParaRPr lang="en-US"/>
          </a:p>
        </p:txBody>
      </p:sp>
    </p:spTree>
    <p:extLst>
      <p:ext uri="{BB962C8B-B14F-4D97-AF65-F5344CB8AC3E}">
        <p14:creationId xmlns:p14="http://schemas.microsoft.com/office/powerpoint/2010/main" val="2066933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4F79C-B12B-6CD4-2A08-5F2F28C714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91FA48-6E6F-41B9-8F2A-CA7B43D5F1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584AB-C595-2796-F7DC-13BF8808FD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190D3D-EEE2-FCD0-366A-6BEBAFFDB2AF}"/>
              </a:ext>
            </a:extLst>
          </p:cNvPr>
          <p:cNvSpPr>
            <a:spLocks noGrp="1"/>
          </p:cNvSpPr>
          <p:nvPr>
            <p:ph type="dt" sz="half" idx="10"/>
          </p:nvPr>
        </p:nvSpPr>
        <p:spPr/>
        <p:txBody>
          <a:bodyPr/>
          <a:lstStyle/>
          <a:p>
            <a:fld id="{4A13D696-2EC0-A240-9D37-3935DB5D926E}" type="datetimeFigureOut">
              <a:rPr lang="en-US" smtClean="0"/>
              <a:t>4/3/24</a:t>
            </a:fld>
            <a:endParaRPr lang="en-US"/>
          </a:p>
        </p:txBody>
      </p:sp>
      <p:sp>
        <p:nvSpPr>
          <p:cNvPr id="6" name="Footer Placeholder 5">
            <a:extLst>
              <a:ext uri="{FF2B5EF4-FFF2-40B4-BE49-F238E27FC236}">
                <a16:creationId xmlns:a16="http://schemas.microsoft.com/office/drawing/2014/main" id="{DB60C54D-A5A2-06D3-033D-ADAF35C4A8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F29CA1-33C5-B3F9-F15C-4D1DF464F618}"/>
              </a:ext>
            </a:extLst>
          </p:cNvPr>
          <p:cNvSpPr>
            <a:spLocks noGrp="1"/>
          </p:cNvSpPr>
          <p:nvPr>
            <p:ph type="sldNum" sz="quarter" idx="12"/>
          </p:nvPr>
        </p:nvSpPr>
        <p:spPr/>
        <p:txBody>
          <a:bodyPr/>
          <a:lstStyle/>
          <a:p>
            <a:fld id="{7FDC537C-A785-E74E-B33F-CF4E6F652236}" type="slidenum">
              <a:rPr lang="en-US" smtClean="0"/>
              <a:t>‹#›</a:t>
            </a:fld>
            <a:endParaRPr lang="en-US"/>
          </a:p>
        </p:txBody>
      </p:sp>
    </p:spTree>
    <p:extLst>
      <p:ext uri="{BB962C8B-B14F-4D97-AF65-F5344CB8AC3E}">
        <p14:creationId xmlns:p14="http://schemas.microsoft.com/office/powerpoint/2010/main" val="2842701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747B0C-B760-55E6-9529-9C5431EF63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BCE784-13EB-00A7-B613-CDFBB5C267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8688D7-B279-2242-4566-BA83E4840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13D696-2EC0-A240-9D37-3935DB5D926E}" type="datetimeFigureOut">
              <a:rPr lang="en-US" smtClean="0"/>
              <a:t>4/3/24</a:t>
            </a:fld>
            <a:endParaRPr lang="en-US"/>
          </a:p>
        </p:txBody>
      </p:sp>
      <p:sp>
        <p:nvSpPr>
          <p:cNvPr id="5" name="Footer Placeholder 4">
            <a:extLst>
              <a:ext uri="{FF2B5EF4-FFF2-40B4-BE49-F238E27FC236}">
                <a16:creationId xmlns:a16="http://schemas.microsoft.com/office/drawing/2014/main" id="{1F8639BF-A78A-371A-5120-662DA700AF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E9EC11D-B74B-7FD2-0D5B-F66F439060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FDC537C-A785-E74E-B33F-CF4E6F652236}" type="slidenum">
              <a:rPr lang="en-US" smtClean="0"/>
              <a:t>‹#›</a:t>
            </a:fld>
            <a:endParaRPr lang="en-US"/>
          </a:p>
        </p:txBody>
      </p:sp>
    </p:spTree>
    <p:extLst>
      <p:ext uri="{BB962C8B-B14F-4D97-AF65-F5344CB8AC3E}">
        <p14:creationId xmlns:p14="http://schemas.microsoft.com/office/powerpoint/2010/main" val="776994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7BWmqMNMojw&amp;t=1s" TargetMode="External"/><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hyperlink" Target="https://www.facebook.com/PurdueUniversity" TargetMode="External"/><Relationship Id="rId2" Type="http://schemas.openxmlformats.org/officeDocument/2006/relationships/hyperlink" Target="https://marcom.purdue.edu/toolbox/facts-and-figures/" TargetMode="Externa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hyperlink" Target="https://www.youtube.com/channel/UCOSY-LKMuJZn4HGsJZHfQDw" TargetMode="External"/><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hyperlink" Target="https://www.instagram.com/lifeatpurdue/"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1dGtPOsEznQ"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youtube.com/watch?v=AsALyDvbBAs&amp;t=1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hyperlink" Target="https://www.youtube.com/watch?v=fiPZAJOzcEU" TargetMode="External"/><Relationship Id="rId1" Type="http://schemas.openxmlformats.org/officeDocument/2006/relationships/slideLayout" Target="../slideLayouts/slideLayout2.xml"/><Relationship Id="rId6" Type="http://schemas.openxmlformats.org/officeDocument/2006/relationships/hyperlink" Target="https://business.purdue.edu/about/home.php" TargetMode="External"/><Relationship Id="rId5" Type="http://schemas.openxmlformats.org/officeDocument/2006/relationships/image" Target="../media/image10.png"/><Relationship Id="rId4" Type="http://schemas.openxmlformats.org/officeDocument/2006/relationships/hyperlink" Target="https://www.purdue.edu/compute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ck tower with a blue sky&#10;&#10;Description automatically generated">
            <a:extLst>
              <a:ext uri="{FF2B5EF4-FFF2-40B4-BE49-F238E27FC236}">
                <a16:creationId xmlns:a16="http://schemas.microsoft.com/office/drawing/2014/main" id="{DD7F813C-DE90-78C0-8422-7E01A5B0C034}"/>
              </a:ext>
            </a:extLst>
          </p:cNvPr>
          <p:cNvPicPr>
            <a:picLocks noChangeAspect="1"/>
          </p:cNvPicPr>
          <p:nvPr/>
        </p:nvPicPr>
        <p:blipFill>
          <a:blip r:embed="rId2"/>
          <a:stretch>
            <a:fillRect/>
          </a:stretch>
        </p:blipFill>
        <p:spPr>
          <a:xfrm>
            <a:off x="6350" y="0"/>
            <a:ext cx="12185650" cy="6861574"/>
          </a:xfrm>
          <a:prstGeom prst="rect">
            <a:avLst/>
          </a:prstGeom>
        </p:spPr>
      </p:pic>
    </p:spTree>
    <p:extLst>
      <p:ext uri="{BB962C8B-B14F-4D97-AF65-F5344CB8AC3E}">
        <p14:creationId xmlns:p14="http://schemas.microsoft.com/office/powerpoint/2010/main" val="4289025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lab coat holding a small device&#10;&#10;Description automatically generated">
            <a:extLst>
              <a:ext uri="{FF2B5EF4-FFF2-40B4-BE49-F238E27FC236}">
                <a16:creationId xmlns:a16="http://schemas.microsoft.com/office/drawing/2014/main" id="{66AE09C3-D984-BE17-1180-474FE3BF8A9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ED49F12D-2702-E591-6C0C-70044302A519}"/>
              </a:ext>
            </a:extLst>
          </p:cNvPr>
          <p:cNvSpPr/>
          <p:nvPr/>
        </p:nvSpPr>
        <p:spPr>
          <a:xfrm rot="5400000">
            <a:off x="5020209" y="-333014"/>
            <a:ext cx="2170804" cy="12211226"/>
          </a:xfrm>
          <a:prstGeom prst="rect">
            <a:avLst/>
          </a:prstGeom>
          <a:gradFill flip="none" rotWithShape="1">
            <a:gsLst>
              <a:gs pos="0">
                <a:schemeClr val="tx1">
                  <a:alpha val="89000"/>
                </a:schemeClr>
              </a:gs>
              <a:gs pos="57000">
                <a:schemeClr val="tx1">
                  <a:alpha val="60000"/>
                </a:schemeClr>
              </a:gs>
              <a:gs pos="100000">
                <a:schemeClr val="tx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EDA2C-B35A-B86C-D957-D6D5D7F77552}"/>
              </a:ext>
            </a:extLst>
          </p:cNvPr>
          <p:cNvSpPr/>
          <p:nvPr/>
        </p:nvSpPr>
        <p:spPr>
          <a:xfrm>
            <a:off x="5372100" y="-2"/>
            <a:ext cx="6819900" cy="6858002"/>
          </a:xfrm>
          <a:prstGeom prst="rect">
            <a:avLst/>
          </a:prstGeom>
          <a:gradFill flip="none" rotWithShape="1">
            <a:gsLst>
              <a:gs pos="0">
                <a:schemeClr val="tx1">
                  <a:alpha val="89000"/>
                </a:schemeClr>
              </a:gs>
              <a:gs pos="57000">
                <a:schemeClr val="tx1">
                  <a:alpha val="60000"/>
                </a:schemeClr>
              </a:gs>
              <a:gs pos="100000">
                <a:schemeClr val="tx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DC3FB88-22E9-8D12-62E9-516E032C13D3}"/>
              </a:ext>
            </a:extLst>
          </p:cNvPr>
          <p:cNvSpPr txBox="1"/>
          <p:nvPr/>
        </p:nvSpPr>
        <p:spPr>
          <a:xfrm>
            <a:off x="7822406" y="570077"/>
            <a:ext cx="3750469" cy="3970318"/>
          </a:xfrm>
          <a:prstGeom prst="rect">
            <a:avLst/>
          </a:prstGeom>
          <a:noFill/>
        </p:spPr>
        <p:txBody>
          <a:bodyPr wrap="square">
            <a:spAutoFit/>
          </a:bodyPr>
          <a:lstStyle/>
          <a:p>
            <a:r>
              <a:rPr lang="en-US" sz="1200" b="1" dirty="0">
                <a:solidFill>
                  <a:srgbClr val="FFFFFF"/>
                </a:solidFill>
                <a:effectLst/>
                <a:latin typeface="Arial" panose="020B0604020202020204" pitchFamily="34" charset="0"/>
                <a:cs typeface="Arial" panose="020B0604020202020204" pitchFamily="34" charset="0"/>
              </a:rPr>
              <a:t>World-class </a:t>
            </a:r>
            <a:r>
              <a:rPr lang="en-US" sz="1200" b="1" dirty="0">
                <a:solidFill>
                  <a:srgbClr val="FFFFFF"/>
                </a:solidFill>
                <a:latin typeface="Arial" panose="020B0604020202020204" pitchFamily="34" charset="0"/>
                <a:cs typeface="Arial" panose="020B0604020202020204" pitchFamily="34" charset="0"/>
              </a:rPr>
              <a:t>gr</a:t>
            </a:r>
            <a:r>
              <a:rPr lang="en-US" sz="1200" b="1" dirty="0">
                <a:solidFill>
                  <a:srgbClr val="FFFFFF"/>
                </a:solidFill>
                <a:effectLst/>
                <a:latin typeface="Arial" panose="020B0604020202020204" pitchFamily="34" charset="0"/>
                <a:cs typeface="Arial" panose="020B0604020202020204" pitchFamily="34" charset="0"/>
              </a:rPr>
              <a:t>aduate </a:t>
            </a:r>
            <a:r>
              <a:rPr lang="en-US" sz="1200" b="1" dirty="0">
                <a:solidFill>
                  <a:srgbClr val="FFFFFF"/>
                </a:solidFill>
                <a:latin typeface="Arial" panose="020B0604020202020204" pitchFamily="34" charset="0"/>
                <a:cs typeface="Arial" panose="020B0604020202020204" pitchFamily="34" charset="0"/>
              </a:rPr>
              <a:t>de</a:t>
            </a:r>
            <a:r>
              <a:rPr lang="en-US" sz="1200" b="1" dirty="0">
                <a:solidFill>
                  <a:srgbClr val="FFFFFF"/>
                </a:solidFill>
                <a:effectLst/>
                <a:latin typeface="Arial" panose="020B0604020202020204" pitchFamily="34" charset="0"/>
                <a:cs typeface="Arial" panose="020B0604020202020204" pitchFamily="34" charset="0"/>
              </a:rPr>
              <a:t>grees </a:t>
            </a:r>
            <a:endParaRPr lang="en-US" sz="1200" dirty="0">
              <a:solidFill>
                <a:srgbClr val="FFFFFF"/>
              </a:solidFill>
              <a:effectLst/>
              <a:latin typeface="Arial" panose="020B0604020202020204" pitchFamily="34" charset="0"/>
              <a:cs typeface="Arial" panose="020B0604020202020204" pitchFamily="34" charset="0"/>
            </a:endParaRPr>
          </a:p>
          <a:p>
            <a:r>
              <a:rPr lang="en-US" sz="1200" dirty="0">
                <a:solidFill>
                  <a:srgbClr val="FFFFFF"/>
                </a:solidFill>
                <a:effectLst/>
                <a:latin typeface="Arial" panose="020B0604020202020204" pitchFamily="34" charset="0"/>
                <a:cs typeface="Arial" panose="020B0604020202020204" pitchFamily="34" charset="0"/>
              </a:rPr>
              <a:t>We offer 160-plus graduate programs on our West Lafayette campus, including top-ranked master’s, doctoral and professional degrees — with both residential and online options. As a worldwide leader in discovery and innovation, we tackle complex global issues every day. New investments in research are routine at Purdue, like the historic $100 million development of Purdue’s campus from Lilly Endowment Inc. announced in January 2024 — the largest gift in the university’s history. Every new research award brings new opportunities to our programs of study and students. </a:t>
            </a:r>
          </a:p>
          <a:p>
            <a:endParaRPr lang="en-US" sz="1200" b="1" dirty="0">
              <a:solidFill>
                <a:srgbClr val="FFFFFF"/>
              </a:solidFill>
              <a:effectLst/>
              <a:latin typeface="Arial" panose="020B0604020202020204" pitchFamily="34" charset="0"/>
              <a:cs typeface="Arial" panose="020B0604020202020204" pitchFamily="34" charset="0"/>
            </a:endParaRPr>
          </a:p>
          <a:p>
            <a:r>
              <a:rPr lang="en-US" sz="1200" b="1" dirty="0">
                <a:solidFill>
                  <a:srgbClr val="FFFFFF"/>
                </a:solidFill>
                <a:effectLst/>
                <a:latin typeface="Arial" panose="020B0604020202020204" pitchFamily="34" charset="0"/>
                <a:cs typeface="Arial" panose="020B0604020202020204" pitchFamily="34" charset="0"/>
              </a:rPr>
              <a:t>A better-prepared </a:t>
            </a:r>
            <a:r>
              <a:rPr lang="en-US" sz="1200" b="1" dirty="0">
                <a:solidFill>
                  <a:srgbClr val="FFFFFF"/>
                </a:solidFill>
                <a:latin typeface="Arial" panose="020B0604020202020204" pitchFamily="34" charset="0"/>
                <a:cs typeface="Arial" panose="020B0604020202020204" pitchFamily="34" charset="0"/>
              </a:rPr>
              <a:t>w</a:t>
            </a:r>
            <a:r>
              <a:rPr lang="en-US" sz="1200" b="1" dirty="0">
                <a:solidFill>
                  <a:srgbClr val="FFFFFF"/>
                </a:solidFill>
                <a:effectLst/>
                <a:latin typeface="Arial" panose="020B0604020202020204" pitchFamily="34" charset="0"/>
                <a:cs typeface="Arial" panose="020B0604020202020204" pitchFamily="34" charset="0"/>
              </a:rPr>
              <a:t>orkforce</a:t>
            </a:r>
            <a:endParaRPr lang="en-US" sz="1200" dirty="0">
              <a:solidFill>
                <a:srgbClr val="FFFFFF"/>
              </a:solidFill>
              <a:effectLst/>
              <a:latin typeface="Arial" panose="020B0604020202020204" pitchFamily="34" charset="0"/>
              <a:cs typeface="Arial" panose="020B0604020202020204" pitchFamily="34" charset="0"/>
            </a:endParaRPr>
          </a:p>
          <a:p>
            <a:r>
              <a:rPr lang="en-US" sz="1200" dirty="0">
                <a:solidFill>
                  <a:srgbClr val="FFFFFF"/>
                </a:solidFill>
                <a:effectLst/>
                <a:latin typeface="Arial" panose="020B0604020202020204" pitchFamily="34" charset="0"/>
                <a:cs typeface="Arial" panose="020B0604020202020204" pitchFamily="34" charset="0"/>
              </a:rPr>
              <a:t>We’re giving our students every advantage as they seek the jobs of the future. At our Industrial Roundtable career fair, nearly 15,000 students interact and make connections with representatives from approximately 400 companies that span a variety of cutting-edge fields and industries.</a:t>
            </a:r>
          </a:p>
        </p:txBody>
      </p:sp>
      <p:cxnSp>
        <p:nvCxnSpPr>
          <p:cNvPr id="9" name="Straight Connector 8">
            <a:extLst>
              <a:ext uri="{FF2B5EF4-FFF2-40B4-BE49-F238E27FC236}">
                <a16:creationId xmlns:a16="http://schemas.microsoft.com/office/drawing/2014/main" id="{B64F99AA-33BA-B45E-0E92-CE736DE03263}"/>
              </a:ext>
            </a:extLst>
          </p:cNvPr>
          <p:cNvCxnSpPr>
            <a:cxnSpLocks/>
          </p:cNvCxnSpPr>
          <p:nvPr/>
        </p:nvCxnSpPr>
        <p:spPr>
          <a:xfrm>
            <a:off x="7586663" y="616743"/>
            <a:ext cx="0" cy="3876986"/>
          </a:xfrm>
          <a:prstGeom prst="line">
            <a:avLst/>
          </a:prstGeom>
          <a:ln>
            <a:solidFill>
              <a:srgbClr val="CEB992"/>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B7AA4A42-A572-4240-89E8-5BA88BA06F54}"/>
              </a:ext>
            </a:extLst>
          </p:cNvPr>
          <p:cNvSpPr/>
          <p:nvPr/>
        </p:nvSpPr>
        <p:spPr>
          <a:xfrm>
            <a:off x="270363" y="214093"/>
            <a:ext cx="2722218"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7465A2D-965A-880B-88E1-9471E923AAF7}"/>
              </a:ext>
            </a:extLst>
          </p:cNvPr>
          <p:cNvSpPr txBox="1"/>
          <p:nvPr/>
        </p:nvSpPr>
        <p:spPr>
          <a:xfrm>
            <a:off x="346650" y="209877"/>
            <a:ext cx="2569645"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STUDENT-CENTERED ACADEMICS</a:t>
            </a:r>
          </a:p>
        </p:txBody>
      </p:sp>
      <p:sp>
        <p:nvSpPr>
          <p:cNvPr id="7" name="TextBox 6">
            <a:extLst>
              <a:ext uri="{FF2B5EF4-FFF2-40B4-BE49-F238E27FC236}">
                <a16:creationId xmlns:a16="http://schemas.microsoft.com/office/drawing/2014/main" id="{C1337834-8837-1D05-80AF-5EE979D8FD8A}"/>
              </a:ext>
            </a:extLst>
          </p:cNvPr>
          <p:cNvSpPr txBox="1"/>
          <p:nvPr/>
        </p:nvSpPr>
        <p:spPr>
          <a:xfrm>
            <a:off x="422937" y="5262853"/>
            <a:ext cx="2722218" cy="646331"/>
          </a:xfrm>
          <a:prstGeom prst="rect">
            <a:avLst/>
          </a:prstGeom>
          <a:noFill/>
        </p:spPr>
        <p:txBody>
          <a:bodyPr wrap="square">
            <a:spAutoFit/>
          </a:bodyPr>
          <a:lstStyle/>
          <a:p>
            <a:r>
              <a:rPr lang="en-US" sz="1800" b="1" dirty="0">
                <a:solidFill>
                  <a:srgbClr val="CEB992"/>
                </a:solidFill>
                <a:effectLst/>
                <a:latin typeface="Arial" panose="020B0604020202020204" pitchFamily="34" charset="0"/>
                <a:cs typeface="Arial" panose="020B0604020202020204" pitchFamily="34" charset="0"/>
              </a:rPr>
              <a:t>What can Boilermakers accomplish next?</a:t>
            </a:r>
            <a:endParaRPr lang="en-US" sz="1800" dirty="0">
              <a:solidFill>
                <a:srgbClr val="CEB992"/>
              </a:solidFill>
              <a:effectLst/>
              <a:latin typeface="Arial" panose="020B0604020202020204" pitchFamily="34" charset="0"/>
              <a:cs typeface="Arial" panose="020B0604020202020204" pitchFamily="34" charset="0"/>
            </a:endParaRPr>
          </a:p>
        </p:txBody>
      </p:sp>
      <p:pic>
        <p:nvPicPr>
          <p:cNvPr id="12" name="Picture 11" descr="A black and white rectangle with black text&#10;&#10;Description automatically generated">
            <a:hlinkClick r:id="rId3"/>
            <a:extLst>
              <a:ext uri="{FF2B5EF4-FFF2-40B4-BE49-F238E27FC236}">
                <a16:creationId xmlns:a16="http://schemas.microsoft.com/office/drawing/2014/main" id="{EF48D52D-AE9A-97EC-3759-5F6BE4067C52}"/>
              </a:ext>
            </a:extLst>
          </p:cNvPr>
          <p:cNvPicPr>
            <a:picLocks noChangeAspect="1"/>
          </p:cNvPicPr>
          <p:nvPr/>
        </p:nvPicPr>
        <p:blipFill>
          <a:blip r:embed="rId4"/>
          <a:stretch>
            <a:fillRect/>
          </a:stretch>
        </p:blipFill>
        <p:spPr>
          <a:xfrm>
            <a:off x="357041" y="5928848"/>
            <a:ext cx="2722218" cy="510416"/>
          </a:xfrm>
          <a:prstGeom prst="rect">
            <a:avLst/>
          </a:prstGeom>
        </p:spPr>
      </p:pic>
      <p:sp>
        <p:nvSpPr>
          <p:cNvPr id="14" name="TextBox 13">
            <a:extLst>
              <a:ext uri="{FF2B5EF4-FFF2-40B4-BE49-F238E27FC236}">
                <a16:creationId xmlns:a16="http://schemas.microsoft.com/office/drawing/2014/main" id="{1748D2FB-01EB-37A1-D1B4-2FA2A32B66E2}"/>
              </a:ext>
            </a:extLst>
          </p:cNvPr>
          <p:cNvSpPr txBox="1"/>
          <p:nvPr/>
        </p:nvSpPr>
        <p:spPr>
          <a:xfrm>
            <a:off x="9216368" y="4801189"/>
            <a:ext cx="2573477" cy="1569660"/>
          </a:xfrm>
          <a:prstGeom prst="rect">
            <a:avLst/>
          </a:prstGeom>
          <a:noFill/>
        </p:spPr>
        <p:txBody>
          <a:bodyPr wrap="square">
            <a:spAutoFit/>
          </a:bodyPr>
          <a:lstStyle/>
          <a:p>
            <a:r>
              <a:rPr lang="en-US" sz="1200" b="1" dirty="0">
                <a:solidFill>
                  <a:srgbClr val="CEB992"/>
                </a:solidFill>
                <a:effectLst/>
                <a:latin typeface="Arial" panose="020B0604020202020204" pitchFamily="34" charset="0"/>
                <a:cs typeface="Arial" panose="020B0604020202020204" pitchFamily="34" charset="0"/>
              </a:rPr>
              <a:t>Thomas S. and Harvey D. </a:t>
            </a:r>
            <a:r>
              <a:rPr lang="en-US" sz="1200" b="1" dirty="0" err="1">
                <a:solidFill>
                  <a:srgbClr val="CEB992"/>
                </a:solidFill>
                <a:effectLst/>
                <a:latin typeface="Arial" panose="020B0604020202020204" pitchFamily="34" charset="0"/>
                <a:cs typeface="Arial" panose="020B0604020202020204" pitchFamily="34" charset="0"/>
              </a:rPr>
              <a:t>Wilmeth</a:t>
            </a:r>
            <a:r>
              <a:rPr lang="en-US" sz="1200" b="1" dirty="0">
                <a:solidFill>
                  <a:srgbClr val="CEB992"/>
                </a:solidFill>
                <a:effectLst/>
                <a:latin typeface="Arial" panose="020B0604020202020204" pitchFamily="34" charset="0"/>
                <a:cs typeface="Arial" panose="020B0604020202020204" pitchFamily="34" charset="0"/>
              </a:rPr>
              <a:t> Active Learning Center </a:t>
            </a:r>
          </a:p>
          <a:p>
            <a:r>
              <a:rPr lang="en-US" sz="1200" dirty="0">
                <a:solidFill>
                  <a:srgbClr val="FFFFFF"/>
                </a:solidFill>
                <a:effectLst/>
                <a:latin typeface="Arial" panose="020B0604020202020204" pitchFamily="34" charset="0"/>
                <a:cs typeface="Arial" panose="020B0604020202020204" pitchFamily="34" charset="0"/>
              </a:rPr>
              <a:t>The 164,000-square-foot Thomas S. and Harvey D. </a:t>
            </a:r>
            <a:r>
              <a:rPr lang="en-US" sz="1200" dirty="0" err="1">
                <a:solidFill>
                  <a:srgbClr val="FFFFFF"/>
                </a:solidFill>
                <a:effectLst/>
                <a:latin typeface="Arial" panose="020B0604020202020204" pitchFamily="34" charset="0"/>
                <a:cs typeface="Arial" panose="020B0604020202020204" pitchFamily="34" charset="0"/>
              </a:rPr>
              <a:t>Wilmeth</a:t>
            </a:r>
            <a:r>
              <a:rPr lang="en-US" sz="1200" dirty="0">
                <a:solidFill>
                  <a:srgbClr val="FFFFFF"/>
                </a:solidFill>
                <a:effectLst/>
                <a:latin typeface="Arial" panose="020B0604020202020204" pitchFamily="34" charset="0"/>
                <a:cs typeface="Arial" panose="020B0604020202020204" pitchFamily="34" charset="0"/>
              </a:rPr>
              <a:t> Active Learning Center includes collaborative active-learning rooms, an engineering and science library, and 24/7 study spaces.</a:t>
            </a:r>
          </a:p>
        </p:txBody>
      </p:sp>
      <p:pic>
        <p:nvPicPr>
          <p:cNvPr id="16" name="Picture 15" descr="A group of people walking outside of a building&#10;&#10;Description automatically generated">
            <a:extLst>
              <a:ext uri="{FF2B5EF4-FFF2-40B4-BE49-F238E27FC236}">
                <a16:creationId xmlns:a16="http://schemas.microsoft.com/office/drawing/2014/main" id="{2C1F1A92-AE39-A5CC-0A58-40F1DC6BED79}"/>
              </a:ext>
            </a:extLst>
          </p:cNvPr>
          <p:cNvPicPr>
            <a:picLocks noChangeAspect="1"/>
          </p:cNvPicPr>
          <p:nvPr/>
        </p:nvPicPr>
        <p:blipFill>
          <a:blip r:embed="rId5"/>
          <a:stretch>
            <a:fillRect/>
          </a:stretch>
        </p:blipFill>
        <p:spPr>
          <a:xfrm>
            <a:off x="7503536" y="4687195"/>
            <a:ext cx="1608923" cy="1801100"/>
          </a:xfrm>
          <a:prstGeom prst="rect">
            <a:avLst/>
          </a:prstGeom>
        </p:spPr>
      </p:pic>
    </p:spTree>
    <p:extLst>
      <p:ext uri="{BB962C8B-B14F-4D97-AF65-F5344CB8AC3E}">
        <p14:creationId xmlns:p14="http://schemas.microsoft.com/office/powerpoint/2010/main" val="3925275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 name="Picture 20" descr="A black and white poster with white text&#10;&#10;Description automatically generated">
            <a:extLst>
              <a:ext uri="{FF2B5EF4-FFF2-40B4-BE49-F238E27FC236}">
                <a16:creationId xmlns:a16="http://schemas.microsoft.com/office/drawing/2014/main" id="{2C952EF3-F031-B733-165F-618A81450A55}"/>
              </a:ext>
            </a:extLst>
          </p:cNvPr>
          <p:cNvPicPr>
            <a:picLocks noChangeAspect="1"/>
          </p:cNvPicPr>
          <p:nvPr/>
        </p:nvPicPr>
        <p:blipFill>
          <a:blip r:embed="rId2"/>
          <a:stretch>
            <a:fillRect/>
          </a:stretch>
        </p:blipFill>
        <p:spPr>
          <a:xfrm>
            <a:off x="8298941" y="812899"/>
            <a:ext cx="3750423" cy="5114214"/>
          </a:xfrm>
          <a:prstGeom prst="rect">
            <a:avLst/>
          </a:prstGeom>
        </p:spPr>
      </p:pic>
      <p:sp>
        <p:nvSpPr>
          <p:cNvPr id="4" name="TextBox 3">
            <a:extLst>
              <a:ext uri="{FF2B5EF4-FFF2-40B4-BE49-F238E27FC236}">
                <a16:creationId xmlns:a16="http://schemas.microsoft.com/office/drawing/2014/main" id="{E60A3054-2E87-B50C-DF7A-4D3E41894E25}"/>
              </a:ext>
            </a:extLst>
          </p:cNvPr>
          <p:cNvSpPr txBox="1"/>
          <p:nvPr/>
        </p:nvSpPr>
        <p:spPr>
          <a:xfrm>
            <a:off x="710188" y="1751611"/>
            <a:ext cx="4077888" cy="3118803"/>
          </a:xfrm>
          <a:prstGeom prst="rect">
            <a:avLst/>
          </a:prstGeom>
          <a:noFill/>
        </p:spPr>
        <p:txBody>
          <a:bodyPr wrap="square" rtlCol="0">
            <a:spAutoFit/>
          </a:bodyPr>
          <a:lstStyle/>
          <a:p>
            <a:pPr>
              <a:lnSpc>
                <a:spcPts val="5880"/>
              </a:lnSpc>
            </a:pPr>
            <a:r>
              <a:rPr lang="en-US" sz="5400" b="1" dirty="0">
                <a:solidFill>
                  <a:schemeClr val="bg1"/>
                </a:solidFill>
                <a:latin typeface="Arial" panose="020B0604020202020204" pitchFamily="34" charset="0"/>
                <a:cs typeface="Arial" panose="020B0604020202020204" pitchFamily="34" charset="0"/>
              </a:rPr>
              <a:t>Shaping Minds, Inspiring Futures</a:t>
            </a:r>
          </a:p>
        </p:txBody>
      </p:sp>
      <p:sp>
        <p:nvSpPr>
          <p:cNvPr id="15" name="TextBox 14">
            <a:extLst>
              <a:ext uri="{FF2B5EF4-FFF2-40B4-BE49-F238E27FC236}">
                <a16:creationId xmlns:a16="http://schemas.microsoft.com/office/drawing/2014/main" id="{C6FE80C7-0377-221D-65D4-50D68FB38A23}"/>
              </a:ext>
            </a:extLst>
          </p:cNvPr>
          <p:cNvSpPr txBox="1"/>
          <p:nvPr/>
        </p:nvSpPr>
        <p:spPr>
          <a:xfrm>
            <a:off x="5016722" y="812899"/>
            <a:ext cx="3305172" cy="5232202"/>
          </a:xfrm>
          <a:prstGeom prst="rect">
            <a:avLst/>
          </a:prstGeom>
          <a:noFill/>
        </p:spPr>
        <p:txBody>
          <a:bodyPr wrap="square">
            <a:spAutoFit/>
          </a:bodyPr>
          <a:lstStyle/>
          <a:p>
            <a:r>
              <a:rPr lang="en-US" sz="1200" dirty="0">
                <a:solidFill>
                  <a:srgbClr val="FFFFFF"/>
                </a:solidFill>
                <a:effectLst/>
                <a:latin typeface="Arial" panose="020B0604020202020204" pitchFamily="34" charset="0"/>
                <a:cs typeface="Arial" panose="020B0604020202020204" pitchFamily="34" charset="0"/>
              </a:rPr>
              <a:t>Beyond their exceptional teaching prowess, our faculty members stand out as relentless researchers, delving into groundbreaking studies that shape the future of their respective fields. Their commitment to advancing knowledge in real-world applications is underscored by a number of prestigious awards, including: </a:t>
            </a:r>
          </a:p>
          <a:p>
            <a:pPr marL="285750" indent="-285750">
              <a:spcBef>
                <a:spcPts val="1200"/>
              </a:spcBef>
              <a:buFont typeface="Arial" panose="020B0604020202020204" pitchFamily="34" charset="0"/>
              <a:buChar char="•"/>
            </a:pPr>
            <a:r>
              <a:rPr lang="en-US" sz="1200" b="1" i="1" dirty="0">
                <a:solidFill>
                  <a:srgbClr val="FFFFFF"/>
                </a:solidFill>
                <a:effectLst/>
                <a:latin typeface="Arial" panose="020B0604020202020204" pitchFamily="34" charset="0"/>
                <a:cs typeface="Arial" panose="020B0604020202020204" pitchFamily="34" charset="0"/>
              </a:rPr>
              <a:t>1 A.M. Turing Award laureate</a:t>
            </a:r>
            <a:endParaRPr lang="en-US" sz="1200" dirty="0">
              <a:solidFill>
                <a:srgbClr val="FFFFFF"/>
              </a:solidFill>
              <a:effectLst/>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r>
              <a:rPr lang="en-US" sz="1200" b="1" i="1" dirty="0">
                <a:solidFill>
                  <a:srgbClr val="FFFFFF"/>
                </a:solidFill>
                <a:effectLst/>
                <a:latin typeface="Arial" panose="020B0604020202020204" pitchFamily="34" charset="0"/>
                <a:cs typeface="Arial" panose="020B0604020202020204" pitchFamily="34" charset="0"/>
              </a:rPr>
              <a:t>7 National Medal of Science laureates</a:t>
            </a:r>
            <a:endParaRPr lang="en-US" sz="1200" dirty="0">
              <a:solidFill>
                <a:srgbClr val="FFFFFF"/>
              </a:solidFill>
              <a:effectLst/>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r>
              <a:rPr lang="en-US" sz="1200" b="1" i="1" dirty="0">
                <a:solidFill>
                  <a:srgbClr val="FFFFFF"/>
                </a:solidFill>
                <a:effectLst/>
                <a:latin typeface="Arial" panose="020B0604020202020204" pitchFamily="34" charset="0"/>
                <a:cs typeface="Arial" panose="020B0604020202020204" pitchFamily="34" charset="0"/>
              </a:rPr>
              <a:t>3 World Food Prize laureates </a:t>
            </a:r>
            <a:endParaRPr lang="en-US" sz="1200" dirty="0">
              <a:solidFill>
                <a:srgbClr val="FFFFFF"/>
              </a:solidFill>
              <a:effectLst/>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r>
              <a:rPr lang="en-US" sz="1200" b="1" i="1" dirty="0">
                <a:solidFill>
                  <a:srgbClr val="FFFFFF"/>
                </a:solidFill>
                <a:effectLst/>
                <a:latin typeface="Arial" panose="020B0604020202020204" pitchFamily="34" charset="0"/>
                <a:cs typeface="Arial" panose="020B0604020202020204" pitchFamily="34" charset="0"/>
              </a:rPr>
              <a:t>6 Pulitzer Prize winners  </a:t>
            </a:r>
            <a:endParaRPr lang="en-US" sz="1200" dirty="0">
              <a:solidFill>
                <a:srgbClr val="FFFFFF"/>
              </a:solidFill>
              <a:effectLst/>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r>
              <a:rPr lang="en-US" sz="1200" b="1" i="1" dirty="0">
                <a:solidFill>
                  <a:srgbClr val="FFFFFF"/>
                </a:solidFill>
                <a:effectLst/>
                <a:latin typeface="Arial" panose="020B0604020202020204" pitchFamily="34" charset="0"/>
                <a:cs typeface="Arial" panose="020B0604020202020204" pitchFamily="34" charset="0"/>
              </a:rPr>
              <a:t>7 National Medal of Technology and</a:t>
            </a:r>
            <a:r>
              <a:rPr lang="en-US" sz="1200" dirty="0">
                <a:solidFill>
                  <a:srgbClr val="FFFFFF"/>
                </a:solidFill>
                <a:latin typeface="Arial" panose="020B0604020202020204" pitchFamily="34" charset="0"/>
                <a:cs typeface="Arial" panose="020B0604020202020204" pitchFamily="34" charset="0"/>
              </a:rPr>
              <a:t> </a:t>
            </a:r>
            <a:r>
              <a:rPr lang="en-US" sz="1200" b="1" i="1" dirty="0">
                <a:solidFill>
                  <a:srgbClr val="FFFFFF"/>
                </a:solidFill>
                <a:effectLst/>
                <a:latin typeface="Arial" panose="020B0604020202020204" pitchFamily="34" charset="0"/>
                <a:cs typeface="Arial" panose="020B0604020202020204" pitchFamily="34" charset="0"/>
              </a:rPr>
              <a:t>Innovation laureates</a:t>
            </a:r>
            <a:endParaRPr lang="en-US" sz="1200" dirty="0">
              <a:solidFill>
                <a:srgbClr val="FFFFFF"/>
              </a:solidFill>
              <a:effectLst/>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r>
              <a:rPr lang="en-US" sz="1200" b="1" i="1" dirty="0">
                <a:solidFill>
                  <a:srgbClr val="FFFFFF"/>
                </a:solidFill>
                <a:effectLst/>
                <a:latin typeface="Arial" panose="020B0604020202020204" pitchFamily="34" charset="0"/>
                <a:cs typeface="Arial" panose="020B0604020202020204" pitchFamily="34" charset="0"/>
              </a:rPr>
              <a:t>7 Nobel laureates </a:t>
            </a:r>
          </a:p>
          <a:p>
            <a:pPr>
              <a:spcBef>
                <a:spcPts val="1200"/>
              </a:spcBef>
            </a:pPr>
            <a:r>
              <a:rPr lang="en-US" sz="1200" b="1" dirty="0">
                <a:solidFill>
                  <a:srgbClr val="FFFFFF"/>
                </a:solidFill>
                <a:effectLst/>
                <a:latin typeface="Arial" panose="020B0604020202020204" pitchFamily="34" charset="0"/>
                <a:cs typeface="Arial" panose="020B0604020202020204" pitchFamily="34" charset="0"/>
              </a:rPr>
              <a:t>Student-centered </a:t>
            </a:r>
            <a:r>
              <a:rPr lang="en-US" sz="1200" b="1" dirty="0">
                <a:solidFill>
                  <a:srgbClr val="FFFFFF"/>
                </a:solidFill>
                <a:latin typeface="Arial" panose="020B0604020202020204" pitchFamily="34" charset="0"/>
                <a:cs typeface="Arial" panose="020B0604020202020204" pitchFamily="34" charset="0"/>
              </a:rPr>
              <a:t>t</a:t>
            </a:r>
            <a:r>
              <a:rPr lang="en-US" sz="1200" b="1" dirty="0">
                <a:solidFill>
                  <a:srgbClr val="FFFFFF"/>
                </a:solidFill>
                <a:effectLst/>
                <a:latin typeface="Arial" panose="020B0604020202020204" pitchFamily="34" charset="0"/>
                <a:cs typeface="Arial" panose="020B0604020202020204" pitchFamily="34" charset="0"/>
              </a:rPr>
              <a:t>eaching </a:t>
            </a:r>
            <a:endParaRPr lang="en-US" sz="1200" dirty="0">
              <a:solidFill>
                <a:srgbClr val="FFFFFF"/>
              </a:solidFill>
              <a:effectLst/>
              <a:latin typeface="Arial" panose="020B0604020202020204" pitchFamily="34" charset="0"/>
              <a:cs typeface="Arial" panose="020B0604020202020204" pitchFamily="34" charset="0"/>
            </a:endParaRPr>
          </a:p>
          <a:p>
            <a:r>
              <a:rPr lang="en-US" sz="1200" dirty="0">
                <a:solidFill>
                  <a:srgbClr val="FFFFFF"/>
                </a:solidFill>
                <a:effectLst/>
                <a:latin typeface="Arial" panose="020B0604020202020204" pitchFamily="34" charset="0"/>
                <a:cs typeface="Arial" panose="020B0604020202020204" pitchFamily="34" charset="0"/>
              </a:rPr>
              <a:t>Our faculty are redesigning courses to include more discussion, activity and interaction, and more opportunities for practical application, internships and real-world problem-solving, creating students who are better prepared for life after graduation.</a:t>
            </a:r>
          </a:p>
        </p:txBody>
      </p:sp>
      <p:cxnSp>
        <p:nvCxnSpPr>
          <p:cNvPr id="16" name="Straight Connector 15">
            <a:extLst>
              <a:ext uri="{FF2B5EF4-FFF2-40B4-BE49-F238E27FC236}">
                <a16:creationId xmlns:a16="http://schemas.microsoft.com/office/drawing/2014/main" id="{9752227C-2FCC-E825-9F2B-8BA01FB7E77A}"/>
              </a:ext>
            </a:extLst>
          </p:cNvPr>
          <p:cNvCxnSpPr>
            <a:cxnSpLocks/>
          </p:cNvCxnSpPr>
          <p:nvPr/>
        </p:nvCxnSpPr>
        <p:spPr>
          <a:xfrm>
            <a:off x="4504564" y="867734"/>
            <a:ext cx="0" cy="5122532"/>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A76368AC-2B45-6F3E-5A23-D3F980335BD2}"/>
              </a:ext>
            </a:extLst>
          </p:cNvPr>
          <p:cNvSpPr/>
          <p:nvPr/>
        </p:nvSpPr>
        <p:spPr>
          <a:xfrm>
            <a:off x="270364" y="209879"/>
            <a:ext cx="1610391"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C84FB50-330F-0619-3C46-139B6B43B8EE}"/>
              </a:ext>
            </a:extLst>
          </p:cNvPr>
          <p:cNvSpPr txBox="1"/>
          <p:nvPr/>
        </p:nvSpPr>
        <p:spPr>
          <a:xfrm>
            <a:off x="339811" y="209877"/>
            <a:ext cx="1437034"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OUR FACULTY</a:t>
            </a:r>
          </a:p>
        </p:txBody>
      </p:sp>
    </p:spTree>
    <p:extLst>
      <p:ext uri="{BB962C8B-B14F-4D97-AF65-F5344CB8AC3E}">
        <p14:creationId xmlns:p14="http://schemas.microsoft.com/office/powerpoint/2010/main" val="3712246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E11EBD-FE1E-287E-55DD-D232C538F8F6}"/>
              </a:ext>
            </a:extLst>
          </p:cNvPr>
          <p:cNvSpPr txBox="1"/>
          <p:nvPr/>
        </p:nvSpPr>
        <p:spPr>
          <a:xfrm>
            <a:off x="4904428" y="3739808"/>
            <a:ext cx="3126868" cy="2569934"/>
          </a:xfrm>
          <a:prstGeom prst="rect">
            <a:avLst/>
          </a:prstGeom>
          <a:noFill/>
        </p:spPr>
        <p:txBody>
          <a:bodyPr wrap="square">
            <a:spAutoFit/>
          </a:bodyPr>
          <a:lstStyle/>
          <a:p>
            <a:pPr>
              <a:spcBef>
                <a:spcPts val="1200"/>
              </a:spcBef>
              <a:spcAft>
                <a:spcPts val="600"/>
              </a:spcAft>
            </a:pPr>
            <a:r>
              <a:rPr lang="en-US" sz="1200" b="1" dirty="0">
                <a:effectLst/>
                <a:latin typeface="Arial" panose="020B0604020202020204" pitchFamily="34" charset="0"/>
                <a:cs typeface="Arial" panose="020B0604020202020204" pitchFamily="34" charset="0"/>
              </a:rPr>
              <a:t>World-changing </a:t>
            </a:r>
            <a:r>
              <a:rPr lang="en-US" sz="1200" b="1" dirty="0">
                <a:latin typeface="Arial" panose="020B0604020202020204" pitchFamily="34" charset="0"/>
                <a:cs typeface="Arial" panose="020B0604020202020204" pitchFamily="34" charset="0"/>
              </a:rPr>
              <a:t>r</a:t>
            </a:r>
            <a:r>
              <a:rPr lang="en-US" sz="1200" b="1" dirty="0">
                <a:effectLst/>
                <a:latin typeface="Arial" panose="020B0604020202020204" pitchFamily="34" charset="0"/>
                <a:cs typeface="Arial" panose="020B0604020202020204" pitchFamily="34" charset="0"/>
              </a:rPr>
              <a:t>esearch </a:t>
            </a:r>
            <a:endParaRPr lang="en-US" sz="1200" dirty="0">
              <a:effectLst/>
              <a:latin typeface="Arial" panose="020B0604020202020204" pitchFamily="34" charset="0"/>
              <a:cs typeface="Arial" panose="020B0604020202020204" pitchFamily="34" charset="0"/>
            </a:endParaRPr>
          </a:p>
          <a:p>
            <a:r>
              <a:rPr lang="en-US" sz="1200" dirty="0">
                <a:effectLst/>
                <a:latin typeface="Arial" panose="020B0604020202020204" pitchFamily="34" charset="0"/>
                <a:cs typeface="Arial" panose="020B0604020202020204" pitchFamily="34" charset="0"/>
              </a:rPr>
              <a:t>As a member of the Association of American Universities, an organization composed of America’s leading research universities, Purdue is among the nation’s top public and most innovative research institutions. Purdue leverages deep strengths in multiple research fields, including the highly ranked College of Veterinary Medicine, to advance cancer prevention, detection, diagnosis and treatment, through the Purdue Institute for Cancer Research.</a:t>
            </a:r>
          </a:p>
        </p:txBody>
      </p:sp>
      <p:cxnSp>
        <p:nvCxnSpPr>
          <p:cNvPr id="14" name="Straight Connector 13">
            <a:extLst>
              <a:ext uri="{FF2B5EF4-FFF2-40B4-BE49-F238E27FC236}">
                <a16:creationId xmlns:a16="http://schemas.microsoft.com/office/drawing/2014/main" id="{FB2D68A8-0310-6F8B-F302-758D371657E7}"/>
              </a:ext>
            </a:extLst>
          </p:cNvPr>
          <p:cNvCxnSpPr>
            <a:cxnSpLocks/>
          </p:cNvCxnSpPr>
          <p:nvPr/>
        </p:nvCxnSpPr>
        <p:spPr>
          <a:xfrm>
            <a:off x="4386647" y="487985"/>
            <a:ext cx="0" cy="588203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C556EA9A-8610-ED6B-F660-576EB9D8BD57}"/>
              </a:ext>
            </a:extLst>
          </p:cNvPr>
          <p:cNvSpPr/>
          <p:nvPr/>
        </p:nvSpPr>
        <p:spPr>
          <a:xfrm>
            <a:off x="270364" y="209879"/>
            <a:ext cx="1610391"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480669D-B6B5-BB9B-53A6-4537185AF8CC}"/>
              </a:ext>
            </a:extLst>
          </p:cNvPr>
          <p:cNvSpPr txBox="1"/>
          <p:nvPr/>
        </p:nvSpPr>
        <p:spPr>
          <a:xfrm>
            <a:off x="339811" y="209877"/>
            <a:ext cx="1437034"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RESEARCH</a:t>
            </a:r>
          </a:p>
        </p:txBody>
      </p:sp>
      <p:sp>
        <p:nvSpPr>
          <p:cNvPr id="2" name="TextBox 1">
            <a:extLst>
              <a:ext uri="{FF2B5EF4-FFF2-40B4-BE49-F238E27FC236}">
                <a16:creationId xmlns:a16="http://schemas.microsoft.com/office/drawing/2014/main" id="{13B8BFB6-2C69-F733-BEDD-204830EBF8CD}"/>
              </a:ext>
            </a:extLst>
          </p:cNvPr>
          <p:cNvSpPr txBox="1"/>
          <p:nvPr/>
        </p:nvSpPr>
        <p:spPr>
          <a:xfrm>
            <a:off x="634710" y="729325"/>
            <a:ext cx="3672111" cy="2195473"/>
          </a:xfrm>
          <a:prstGeom prst="rect">
            <a:avLst/>
          </a:prstGeom>
          <a:noFill/>
        </p:spPr>
        <p:txBody>
          <a:bodyPr wrap="square" rtlCol="0">
            <a:spAutoFit/>
          </a:bodyPr>
          <a:lstStyle/>
          <a:p>
            <a:pPr>
              <a:lnSpc>
                <a:spcPts val="4080"/>
              </a:lnSpc>
            </a:pPr>
            <a:r>
              <a:rPr lang="en-US" sz="3600" b="1" dirty="0">
                <a:latin typeface="Arial" panose="020B0604020202020204" pitchFamily="34" charset="0"/>
                <a:cs typeface="Arial" panose="020B0604020202020204" pitchFamily="34" charset="0"/>
              </a:rPr>
              <a:t>The Relentless Drive That Propels Us Forward</a:t>
            </a:r>
          </a:p>
        </p:txBody>
      </p:sp>
      <p:sp>
        <p:nvSpPr>
          <p:cNvPr id="17" name="TextBox 16">
            <a:extLst>
              <a:ext uri="{FF2B5EF4-FFF2-40B4-BE49-F238E27FC236}">
                <a16:creationId xmlns:a16="http://schemas.microsoft.com/office/drawing/2014/main" id="{C8CCB962-4F3D-8F89-7A44-7B14D705CFCA}"/>
              </a:ext>
            </a:extLst>
          </p:cNvPr>
          <p:cNvSpPr txBox="1"/>
          <p:nvPr/>
        </p:nvSpPr>
        <p:spPr>
          <a:xfrm>
            <a:off x="8846317" y="523066"/>
            <a:ext cx="2708967" cy="5601533"/>
          </a:xfrm>
          <a:prstGeom prst="rect">
            <a:avLst/>
          </a:prstGeom>
          <a:noFill/>
        </p:spPr>
        <p:txBody>
          <a:bodyPr wrap="square">
            <a:spAutoFit/>
          </a:bodyPr>
          <a:lstStyle/>
          <a:p>
            <a:pPr>
              <a:spcBef>
                <a:spcPts val="1800"/>
              </a:spcBef>
              <a:spcAft>
                <a:spcPts val="600"/>
              </a:spcAft>
            </a:pPr>
            <a:r>
              <a:rPr lang="en-US" sz="1200" b="1" dirty="0">
                <a:effectLst/>
                <a:latin typeface="Arial" panose="020B0604020202020204" pitchFamily="34" charset="0"/>
                <a:cs typeface="Arial" panose="020B0604020202020204" pitchFamily="34" charset="0"/>
              </a:rPr>
              <a:t>Purdue wins Regional Technology and Innovation Hubs  </a:t>
            </a:r>
            <a:endParaRPr lang="en-US" sz="1200" dirty="0">
              <a:effectLst/>
              <a:latin typeface="Arial" panose="020B0604020202020204" pitchFamily="34" charset="0"/>
              <a:cs typeface="Arial" panose="020B0604020202020204" pitchFamily="34" charset="0"/>
            </a:endParaRPr>
          </a:p>
          <a:p>
            <a:r>
              <a:rPr lang="en-US" sz="1200" dirty="0">
                <a:effectLst/>
                <a:latin typeface="Arial" panose="020B0604020202020204" pitchFamily="34" charset="0"/>
                <a:cs typeface="Arial" panose="020B0604020202020204" pitchFamily="34" charset="0"/>
              </a:rPr>
              <a:t>Purdue is the leading university partner for three federal Regional Technology and Innovation Hubs — the Silicon Crossroads Microelectronics Commons, the Midwest Alliance for Clean Hydrogen and Heartland </a:t>
            </a:r>
            <a:r>
              <a:rPr lang="en-US" sz="1200" dirty="0" err="1">
                <a:effectLst/>
                <a:latin typeface="Arial" panose="020B0604020202020204" pitchFamily="34" charset="0"/>
                <a:cs typeface="Arial" panose="020B0604020202020204" pitchFamily="34" charset="0"/>
              </a:rPr>
              <a:t>BioWorks</a:t>
            </a:r>
            <a:r>
              <a:rPr lang="en-US" sz="1200" dirty="0">
                <a:effectLst/>
                <a:latin typeface="Arial" panose="020B0604020202020204" pitchFamily="34" charset="0"/>
                <a:cs typeface="Arial" panose="020B0604020202020204" pitchFamily="34" charset="0"/>
              </a:rPr>
              <a:t> — which are assigned to regions poised to ensure the U.S. is globally competitive in areas that are key to national security. Purdue is the nation’s only higher ed institution selected as a leading university in all three national hubs awarded in 2023. </a:t>
            </a:r>
          </a:p>
          <a:p>
            <a:pPr>
              <a:spcBef>
                <a:spcPts val="600"/>
              </a:spcBef>
            </a:pPr>
            <a:r>
              <a:rPr lang="en-US" sz="1200" dirty="0">
                <a:effectLst/>
                <a:latin typeface="Arial" panose="020B0604020202020204" pitchFamily="34" charset="0"/>
                <a:cs typeface="Arial" panose="020B0604020202020204" pitchFamily="34" charset="0"/>
              </a:rPr>
              <a:t>The recent U.S. Economic Development Administration Tech Hubs Program was initiated as part of the CHIPS and Science Act of 2022, with $10 billion authorized over five years and $500 million in FY23 appropriated to launch the program. Out of close to 200 applications across the country, only 31 were designated by the EDA as Regional Technology and Innovation Hubs.   </a:t>
            </a:r>
          </a:p>
          <a:p>
            <a:endParaRPr lang="en-US" sz="1200" dirty="0">
              <a:effectLst/>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CBCA7AA-BFAD-3393-C189-750A11A4FE12}"/>
              </a:ext>
            </a:extLst>
          </p:cNvPr>
          <p:cNvSpPr txBox="1"/>
          <p:nvPr/>
        </p:nvSpPr>
        <p:spPr>
          <a:xfrm>
            <a:off x="4904428" y="523066"/>
            <a:ext cx="3300054" cy="3323987"/>
          </a:xfrm>
          <a:prstGeom prst="rect">
            <a:avLst/>
          </a:prstGeom>
          <a:noFill/>
        </p:spPr>
        <p:txBody>
          <a:bodyPr wrap="square">
            <a:spAutoFit/>
          </a:bodyPr>
          <a:lstStyle/>
          <a:p>
            <a:r>
              <a:rPr lang="en-US" sz="1200" dirty="0">
                <a:effectLst/>
                <a:latin typeface="Arial" panose="020B0604020202020204" pitchFamily="34" charset="0"/>
                <a:cs typeface="Arial" panose="020B0604020202020204" pitchFamily="34" charset="0"/>
              </a:rPr>
              <a:t>Today, we’re building on our strength in STEM to answer the call for more innovation, economic growth and solutions to global challenges. We are champions for research and innovation on a global scale. Purdue researchers and innovators have advanced thinking in:</a:t>
            </a:r>
            <a:endParaRPr lang="en-US" sz="1200" b="1" i="1" dirty="0">
              <a:effectLst/>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200" b="1" i="1" dirty="0">
                <a:effectLst/>
                <a:latin typeface="Arial" panose="020B0604020202020204" pitchFamily="34" charset="0"/>
                <a:cs typeface="Arial" panose="020B0604020202020204" pitchFamily="34" charset="0"/>
              </a:rPr>
              <a:t>Physical artificial intelligence</a:t>
            </a:r>
          </a:p>
          <a:p>
            <a:pPr marL="285750" indent="-285750">
              <a:spcBef>
                <a:spcPts val="600"/>
              </a:spcBef>
              <a:buFont typeface="Arial" panose="020B0604020202020204" pitchFamily="34" charset="0"/>
              <a:buChar char="•"/>
            </a:pPr>
            <a:r>
              <a:rPr lang="en-US" sz="1200" b="1" i="1" dirty="0">
                <a:effectLst/>
                <a:latin typeface="Arial" panose="020B0604020202020204" pitchFamily="34" charset="0"/>
                <a:cs typeface="Arial" panose="020B0604020202020204" pitchFamily="34" charset="0"/>
              </a:rPr>
              <a:t>Semiconductors and microelectronics</a:t>
            </a:r>
            <a:endParaRPr lang="en-US" sz="1200" dirty="0">
              <a:effectLst/>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200" b="1" i="1" dirty="0">
                <a:effectLst/>
                <a:latin typeface="Arial" panose="020B0604020202020204" pitchFamily="34" charset="0"/>
                <a:cs typeface="Arial" panose="020B0604020202020204" pitchFamily="34" charset="0"/>
              </a:rPr>
              <a:t>Drug discovery and cancer research</a:t>
            </a:r>
            <a:endParaRPr lang="en-US" sz="1200" dirty="0">
              <a:effectLst/>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200" b="1" i="1" dirty="0">
                <a:effectLst/>
                <a:latin typeface="Arial" panose="020B0604020202020204" pitchFamily="34" charset="0"/>
                <a:cs typeface="Arial" panose="020B0604020202020204" pitchFamily="34" charset="0"/>
              </a:rPr>
              <a:t>Cybersecurity </a:t>
            </a:r>
            <a:endParaRPr lang="en-US" sz="1200" dirty="0">
              <a:effectLst/>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200" b="1" i="1" dirty="0">
                <a:effectLst/>
                <a:latin typeface="Arial" panose="020B0604020202020204" pitchFamily="34" charset="0"/>
                <a:cs typeface="Arial" panose="020B0604020202020204" pitchFamily="34" charset="0"/>
              </a:rPr>
              <a:t>Global sustainability</a:t>
            </a:r>
            <a:endParaRPr lang="en-US" sz="1200" dirty="0">
              <a:effectLst/>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200" b="1" i="1" dirty="0">
                <a:effectLst/>
                <a:latin typeface="Arial" panose="020B0604020202020204" pitchFamily="34" charset="0"/>
                <a:cs typeface="Arial" panose="020B0604020202020204" pitchFamily="34" charset="0"/>
              </a:rPr>
              <a:t>Computing </a:t>
            </a:r>
            <a:endParaRPr lang="en-US" sz="1200" dirty="0">
              <a:effectLst/>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200" b="1" i="1" dirty="0">
                <a:effectLst/>
                <a:latin typeface="Arial" panose="020B0604020202020204" pitchFamily="34" charset="0"/>
                <a:cs typeface="Arial" panose="020B0604020202020204" pitchFamily="34" charset="0"/>
              </a:rPr>
              <a:t>Quantum science and engineering</a:t>
            </a:r>
          </a:p>
        </p:txBody>
      </p:sp>
      <p:pic>
        <p:nvPicPr>
          <p:cNvPr id="24" name="Picture 23" descr="A black and gold rectangular object with text&#10;&#10;Description automatically generated">
            <a:extLst>
              <a:ext uri="{FF2B5EF4-FFF2-40B4-BE49-F238E27FC236}">
                <a16:creationId xmlns:a16="http://schemas.microsoft.com/office/drawing/2014/main" id="{90BBF956-9835-8E77-8F48-1AE0AE65D326}"/>
              </a:ext>
            </a:extLst>
          </p:cNvPr>
          <p:cNvPicPr>
            <a:picLocks noChangeAspect="1"/>
          </p:cNvPicPr>
          <p:nvPr/>
        </p:nvPicPr>
        <p:blipFill>
          <a:blip r:embed="rId2"/>
          <a:stretch>
            <a:fillRect/>
          </a:stretch>
        </p:blipFill>
        <p:spPr>
          <a:xfrm>
            <a:off x="286993" y="2905051"/>
            <a:ext cx="2708968" cy="3694047"/>
          </a:xfrm>
          <a:prstGeom prst="rect">
            <a:avLst/>
          </a:prstGeom>
        </p:spPr>
      </p:pic>
    </p:spTree>
    <p:extLst>
      <p:ext uri="{BB962C8B-B14F-4D97-AF65-F5344CB8AC3E}">
        <p14:creationId xmlns:p14="http://schemas.microsoft.com/office/powerpoint/2010/main" val="27247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0A3054-2E87-B50C-DF7A-4D3E41894E25}"/>
              </a:ext>
            </a:extLst>
          </p:cNvPr>
          <p:cNvSpPr txBox="1"/>
          <p:nvPr/>
        </p:nvSpPr>
        <p:spPr>
          <a:xfrm>
            <a:off x="709018" y="963474"/>
            <a:ext cx="3596284" cy="1900520"/>
          </a:xfrm>
          <a:prstGeom prst="rect">
            <a:avLst/>
          </a:prstGeom>
          <a:noFill/>
        </p:spPr>
        <p:txBody>
          <a:bodyPr wrap="square" rtlCol="0">
            <a:spAutoFit/>
          </a:bodyPr>
          <a:lstStyle/>
          <a:p>
            <a:pPr>
              <a:lnSpc>
                <a:spcPts val="4680"/>
              </a:lnSpc>
            </a:pPr>
            <a:r>
              <a:rPr lang="en-US" sz="4400" b="1" dirty="0">
                <a:solidFill>
                  <a:srgbClr val="CEB992"/>
                </a:solidFill>
                <a:latin typeface="Arial" panose="020B0604020202020204" pitchFamily="34" charset="0"/>
                <a:cs typeface="Arial" panose="020B0604020202020204" pitchFamily="34" charset="0"/>
              </a:rPr>
              <a:t>Large-Scale, Impactful Research</a:t>
            </a:r>
          </a:p>
        </p:txBody>
      </p:sp>
      <p:sp>
        <p:nvSpPr>
          <p:cNvPr id="8" name="TextBox 7">
            <a:extLst>
              <a:ext uri="{FF2B5EF4-FFF2-40B4-BE49-F238E27FC236}">
                <a16:creationId xmlns:a16="http://schemas.microsoft.com/office/drawing/2014/main" id="{1742ED86-60E3-B508-4CB3-3FE8C4E39371}"/>
              </a:ext>
            </a:extLst>
          </p:cNvPr>
          <p:cNvSpPr txBox="1"/>
          <p:nvPr/>
        </p:nvSpPr>
        <p:spPr>
          <a:xfrm>
            <a:off x="709019" y="4590611"/>
            <a:ext cx="2801093" cy="646331"/>
          </a:xfrm>
          <a:prstGeom prst="rect">
            <a:avLst/>
          </a:prstGeom>
          <a:noFill/>
        </p:spPr>
        <p:txBody>
          <a:bodyPr wrap="square">
            <a:spAutoFit/>
          </a:bodyPr>
          <a:lstStyle/>
          <a:p>
            <a:r>
              <a:rPr lang="en-US" b="1" dirty="0" err="1">
                <a:solidFill>
                  <a:srgbClr val="CEB992"/>
                </a:solidFill>
                <a:latin typeface="Arial" panose="020B0604020202020204" pitchFamily="34" charset="0"/>
                <a:cs typeface="Arial" panose="020B0604020202020204" pitchFamily="34" charset="0"/>
              </a:rPr>
              <a:t>Birck</a:t>
            </a:r>
            <a:r>
              <a:rPr lang="en-US" b="1" dirty="0">
                <a:solidFill>
                  <a:srgbClr val="CEB992"/>
                </a:solidFill>
                <a:latin typeface="Arial" panose="020B0604020202020204" pitchFamily="34" charset="0"/>
                <a:cs typeface="Arial" panose="020B0604020202020204" pitchFamily="34" charset="0"/>
              </a:rPr>
              <a:t> Nanotechnology Center</a:t>
            </a:r>
            <a:endParaRPr lang="en-US" dirty="0"/>
          </a:p>
        </p:txBody>
      </p:sp>
      <p:sp>
        <p:nvSpPr>
          <p:cNvPr id="12" name="TextBox 11">
            <a:extLst>
              <a:ext uri="{FF2B5EF4-FFF2-40B4-BE49-F238E27FC236}">
                <a16:creationId xmlns:a16="http://schemas.microsoft.com/office/drawing/2014/main" id="{F877CDF0-57EF-FCB4-6247-3194AAD946DC}"/>
              </a:ext>
            </a:extLst>
          </p:cNvPr>
          <p:cNvSpPr txBox="1"/>
          <p:nvPr/>
        </p:nvSpPr>
        <p:spPr>
          <a:xfrm>
            <a:off x="709020" y="5206164"/>
            <a:ext cx="2665116" cy="769441"/>
          </a:xfrm>
          <a:prstGeom prst="rect">
            <a:avLst/>
          </a:prstGeom>
          <a:noFill/>
        </p:spPr>
        <p:txBody>
          <a:bodyPr wrap="square">
            <a:spAutoFit/>
          </a:bodyPr>
          <a:lstStyle/>
          <a:p>
            <a:r>
              <a:rPr lang="en-US" sz="1100" dirty="0">
                <a:solidFill>
                  <a:schemeClr val="bg1"/>
                </a:solidFill>
                <a:effectLst/>
                <a:latin typeface="Arial" panose="020B0604020202020204" pitchFamily="34" charset="0"/>
                <a:cs typeface="Arial" panose="020B0604020202020204" pitchFamily="34" charset="0"/>
              </a:rPr>
              <a:t>A 186,000-square-foot microelectronics research facility and home to the Scifres Nanofabrication Laboratory, one of the nation’s largest cleanrooms.</a:t>
            </a:r>
          </a:p>
        </p:txBody>
      </p:sp>
      <p:sp>
        <p:nvSpPr>
          <p:cNvPr id="13" name="TextBox 12">
            <a:extLst>
              <a:ext uri="{FF2B5EF4-FFF2-40B4-BE49-F238E27FC236}">
                <a16:creationId xmlns:a16="http://schemas.microsoft.com/office/drawing/2014/main" id="{37AF6FC7-8344-10D3-9AA1-7AA1D69B23A0}"/>
              </a:ext>
            </a:extLst>
          </p:cNvPr>
          <p:cNvSpPr txBox="1"/>
          <p:nvPr/>
        </p:nvSpPr>
        <p:spPr>
          <a:xfrm>
            <a:off x="4855366" y="1921678"/>
            <a:ext cx="3194445" cy="369332"/>
          </a:xfrm>
          <a:prstGeom prst="rect">
            <a:avLst/>
          </a:prstGeom>
          <a:noFill/>
        </p:spPr>
        <p:txBody>
          <a:bodyPr wrap="square">
            <a:spAutoFit/>
          </a:bodyPr>
          <a:lstStyle/>
          <a:p>
            <a:r>
              <a:rPr lang="en-US" b="1" dirty="0">
                <a:solidFill>
                  <a:srgbClr val="CEB992"/>
                </a:solidFill>
                <a:latin typeface="Arial" panose="020B0604020202020204" pitchFamily="34" charset="0"/>
                <a:cs typeface="Arial" panose="020B0604020202020204" pitchFamily="34" charset="0"/>
              </a:rPr>
              <a:t>Flex Lab</a:t>
            </a:r>
            <a:endParaRPr lang="en-US" dirty="0"/>
          </a:p>
        </p:txBody>
      </p:sp>
      <p:sp>
        <p:nvSpPr>
          <p:cNvPr id="15" name="TextBox 14">
            <a:extLst>
              <a:ext uri="{FF2B5EF4-FFF2-40B4-BE49-F238E27FC236}">
                <a16:creationId xmlns:a16="http://schemas.microsoft.com/office/drawing/2014/main" id="{C6FE80C7-0377-221D-65D4-50D68FB38A23}"/>
              </a:ext>
            </a:extLst>
          </p:cNvPr>
          <p:cNvSpPr txBox="1"/>
          <p:nvPr/>
        </p:nvSpPr>
        <p:spPr>
          <a:xfrm>
            <a:off x="4855366" y="2231008"/>
            <a:ext cx="2932756" cy="600164"/>
          </a:xfrm>
          <a:prstGeom prst="rect">
            <a:avLst/>
          </a:prstGeom>
          <a:noFill/>
        </p:spPr>
        <p:txBody>
          <a:bodyPr wrap="square">
            <a:spAutoFit/>
          </a:bodyPr>
          <a:lstStyle/>
          <a:p>
            <a:r>
              <a:rPr lang="en-US" sz="1100" dirty="0">
                <a:solidFill>
                  <a:schemeClr val="bg1"/>
                </a:solidFill>
                <a:effectLst/>
                <a:latin typeface="Arial" panose="020B0604020202020204" pitchFamily="34" charset="0"/>
                <a:cs typeface="Arial" panose="020B0604020202020204" pitchFamily="34" charset="0"/>
              </a:rPr>
              <a:t>A 108,000-square-foot wet-lab/dry-lab and collaborative space supporting boundary-breaking innovation across disciplines.</a:t>
            </a:r>
          </a:p>
        </p:txBody>
      </p:sp>
      <p:sp>
        <p:nvSpPr>
          <p:cNvPr id="5" name="TextBox 4">
            <a:extLst>
              <a:ext uri="{FF2B5EF4-FFF2-40B4-BE49-F238E27FC236}">
                <a16:creationId xmlns:a16="http://schemas.microsoft.com/office/drawing/2014/main" id="{208EA0A3-0471-F770-4CB8-C6D4C09741D4}"/>
              </a:ext>
            </a:extLst>
          </p:cNvPr>
          <p:cNvSpPr txBox="1"/>
          <p:nvPr/>
        </p:nvSpPr>
        <p:spPr>
          <a:xfrm>
            <a:off x="4855366" y="4509100"/>
            <a:ext cx="2450508" cy="646331"/>
          </a:xfrm>
          <a:prstGeom prst="rect">
            <a:avLst/>
          </a:prstGeom>
          <a:noFill/>
        </p:spPr>
        <p:txBody>
          <a:bodyPr wrap="square">
            <a:spAutoFit/>
          </a:bodyPr>
          <a:lstStyle/>
          <a:p>
            <a:r>
              <a:rPr lang="en-US" b="1" dirty="0">
                <a:solidFill>
                  <a:srgbClr val="CEB992"/>
                </a:solidFill>
                <a:latin typeface="Arial" panose="020B0604020202020204" pitchFamily="34" charset="0"/>
                <a:cs typeface="Arial" panose="020B0604020202020204" pitchFamily="34" charset="0"/>
              </a:rPr>
              <a:t>Discovery Park District at Purdue</a:t>
            </a:r>
            <a:endParaRPr lang="en-US" dirty="0"/>
          </a:p>
        </p:txBody>
      </p:sp>
      <p:sp>
        <p:nvSpPr>
          <p:cNvPr id="7" name="TextBox 6">
            <a:extLst>
              <a:ext uri="{FF2B5EF4-FFF2-40B4-BE49-F238E27FC236}">
                <a16:creationId xmlns:a16="http://schemas.microsoft.com/office/drawing/2014/main" id="{BC49DDD8-DB14-0CB3-07B6-2008CA5A38FF}"/>
              </a:ext>
            </a:extLst>
          </p:cNvPr>
          <p:cNvSpPr txBox="1"/>
          <p:nvPr/>
        </p:nvSpPr>
        <p:spPr>
          <a:xfrm>
            <a:off x="4855367" y="5100357"/>
            <a:ext cx="2760040" cy="1277273"/>
          </a:xfrm>
          <a:prstGeom prst="rect">
            <a:avLst/>
          </a:prstGeom>
          <a:noFill/>
        </p:spPr>
        <p:txBody>
          <a:bodyPr wrap="square">
            <a:spAutoFit/>
          </a:bodyPr>
          <a:lstStyle/>
          <a:p>
            <a:r>
              <a:rPr lang="en-US" sz="1100" dirty="0">
                <a:solidFill>
                  <a:schemeClr val="bg1"/>
                </a:solidFill>
                <a:effectLst/>
                <a:latin typeface="Arial" panose="020B0604020202020204" pitchFamily="34" charset="0"/>
                <a:cs typeface="Arial" panose="020B0604020202020204" pitchFamily="34" charset="0"/>
              </a:rPr>
              <a:t>A $1 billion mixed-use development of housing, high-end manufacturing, and industry- and research-driven partnerships. Includes test facilities, created in collaboration with Rolls-Royce, that span 80 acres, powering the next generation of U.S. military aircraft.</a:t>
            </a:r>
          </a:p>
        </p:txBody>
      </p:sp>
      <p:sp>
        <p:nvSpPr>
          <p:cNvPr id="9" name="TextBox 8">
            <a:extLst>
              <a:ext uri="{FF2B5EF4-FFF2-40B4-BE49-F238E27FC236}">
                <a16:creationId xmlns:a16="http://schemas.microsoft.com/office/drawing/2014/main" id="{A8D44DB8-029D-6970-5FC3-BE221FBA986B}"/>
              </a:ext>
            </a:extLst>
          </p:cNvPr>
          <p:cNvSpPr txBox="1"/>
          <p:nvPr/>
        </p:nvSpPr>
        <p:spPr>
          <a:xfrm>
            <a:off x="8685089" y="1858945"/>
            <a:ext cx="2959890" cy="646331"/>
          </a:xfrm>
          <a:prstGeom prst="rect">
            <a:avLst/>
          </a:prstGeom>
          <a:noFill/>
        </p:spPr>
        <p:txBody>
          <a:bodyPr wrap="square">
            <a:spAutoFit/>
          </a:bodyPr>
          <a:lstStyle/>
          <a:p>
            <a:r>
              <a:rPr lang="en-US" b="1" dirty="0" err="1">
                <a:solidFill>
                  <a:srgbClr val="CEB992"/>
                </a:solidFill>
                <a:latin typeface="Arial" panose="020B0604020202020204" pitchFamily="34" charset="0"/>
                <a:cs typeface="Arial" panose="020B0604020202020204" pitchFamily="34" charset="0"/>
              </a:rPr>
              <a:t>Hypersonics</a:t>
            </a:r>
            <a:r>
              <a:rPr lang="en-US" b="1" dirty="0">
                <a:solidFill>
                  <a:srgbClr val="CEB992"/>
                </a:solidFill>
                <a:latin typeface="Arial" panose="020B0604020202020204" pitchFamily="34" charset="0"/>
                <a:cs typeface="Arial" panose="020B0604020202020204" pitchFamily="34" charset="0"/>
              </a:rPr>
              <a:t> and Applied Research Facility</a:t>
            </a:r>
            <a:endParaRPr lang="en-US" dirty="0"/>
          </a:p>
        </p:txBody>
      </p:sp>
      <p:sp>
        <p:nvSpPr>
          <p:cNvPr id="10" name="TextBox 9">
            <a:extLst>
              <a:ext uri="{FF2B5EF4-FFF2-40B4-BE49-F238E27FC236}">
                <a16:creationId xmlns:a16="http://schemas.microsoft.com/office/drawing/2014/main" id="{03AD4D35-9291-689D-EE2C-E56D1AEA9A21}"/>
              </a:ext>
            </a:extLst>
          </p:cNvPr>
          <p:cNvSpPr txBox="1"/>
          <p:nvPr/>
        </p:nvSpPr>
        <p:spPr>
          <a:xfrm>
            <a:off x="8685087" y="2459556"/>
            <a:ext cx="3135773" cy="600164"/>
          </a:xfrm>
          <a:prstGeom prst="rect">
            <a:avLst/>
          </a:prstGeom>
          <a:noFill/>
        </p:spPr>
        <p:txBody>
          <a:bodyPr wrap="square">
            <a:spAutoFit/>
          </a:bodyPr>
          <a:lstStyle/>
          <a:p>
            <a:r>
              <a:rPr lang="en-US" sz="1100" dirty="0">
                <a:solidFill>
                  <a:schemeClr val="bg1"/>
                </a:solidFill>
                <a:effectLst/>
                <a:latin typeface="Arial" panose="020B0604020202020204" pitchFamily="34" charset="0"/>
                <a:cs typeface="Arial" panose="020B0604020202020204" pitchFamily="34" charset="0"/>
              </a:rPr>
              <a:t>A $41 million, 65,000-square-foot building with two cutting-edge wind tunnels — including the world’s only Mach 8 quiet wind tunnel.</a:t>
            </a:r>
          </a:p>
        </p:txBody>
      </p:sp>
      <p:sp>
        <p:nvSpPr>
          <p:cNvPr id="11" name="TextBox 10">
            <a:extLst>
              <a:ext uri="{FF2B5EF4-FFF2-40B4-BE49-F238E27FC236}">
                <a16:creationId xmlns:a16="http://schemas.microsoft.com/office/drawing/2014/main" id="{86110FC9-0F8D-10D4-5604-C25517389196}"/>
              </a:ext>
            </a:extLst>
          </p:cNvPr>
          <p:cNvSpPr txBox="1"/>
          <p:nvPr/>
        </p:nvSpPr>
        <p:spPr>
          <a:xfrm>
            <a:off x="8725571" y="4623987"/>
            <a:ext cx="2717304" cy="646331"/>
          </a:xfrm>
          <a:prstGeom prst="rect">
            <a:avLst/>
          </a:prstGeom>
          <a:noFill/>
        </p:spPr>
        <p:txBody>
          <a:bodyPr wrap="square">
            <a:spAutoFit/>
          </a:bodyPr>
          <a:lstStyle/>
          <a:p>
            <a:r>
              <a:rPr lang="en-US" b="1" dirty="0">
                <a:solidFill>
                  <a:srgbClr val="CEB992"/>
                </a:solidFill>
                <a:latin typeface="Arial" panose="020B0604020202020204" pitchFamily="34" charset="0"/>
                <a:cs typeface="Arial" panose="020B0604020202020204" pitchFamily="34" charset="0"/>
              </a:rPr>
              <a:t>Ag Alumni Seed Phenotyping Facility</a:t>
            </a:r>
            <a:endParaRPr lang="en-US" dirty="0"/>
          </a:p>
        </p:txBody>
      </p:sp>
      <p:sp>
        <p:nvSpPr>
          <p:cNvPr id="14" name="TextBox 13">
            <a:extLst>
              <a:ext uri="{FF2B5EF4-FFF2-40B4-BE49-F238E27FC236}">
                <a16:creationId xmlns:a16="http://schemas.microsoft.com/office/drawing/2014/main" id="{AD5C2B2F-D13B-B7A7-2481-2FDC39853D48}"/>
              </a:ext>
            </a:extLst>
          </p:cNvPr>
          <p:cNvSpPr txBox="1"/>
          <p:nvPr/>
        </p:nvSpPr>
        <p:spPr>
          <a:xfrm>
            <a:off x="8725572" y="5236942"/>
            <a:ext cx="3135784" cy="1107996"/>
          </a:xfrm>
          <a:prstGeom prst="rect">
            <a:avLst/>
          </a:prstGeom>
          <a:noFill/>
        </p:spPr>
        <p:txBody>
          <a:bodyPr wrap="square">
            <a:spAutoFit/>
          </a:bodyPr>
          <a:lstStyle/>
          <a:p>
            <a:r>
              <a:rPr lang="en-US" sz="1100" dirty="0">
                <a:solidFill>
                  <a:schemeClr val="bg1"/>
                </a:solidFill>
                <a:effectLst/>
                <a:latin typeface="Arial" panose="020B0604020202020204" pitchFamily="34" charset="0"/>
                <a:cs typeface="Arial" panose="020B0604020202020204" pitchFamily="34" charset="0"/>
              </a:rPr>
              <a:t>A 7,300-square-foot plant phenotyping facility that has automated conveyers, precision irrigation, and nutrient and atmospheric controls with imaging capabilities that include RGB, hyperspectral and X-ray scanning of roots for plants up to 13 feet tall.</a:t>
            </a:r>
          </a:p>
        </p:txBody>
      </p:sp>
      <p:cxnSp>
        <p:nvCxnSpPr>
          <p:cNvPr id="16" name="Straight Connector 15">
            <a:extLst>
              <a:ext uri="{FF2B5EF4-FFF2-40B4-BE49-F238E27FC236}">
                <a16:creationId xmlns:a16="http://schemas.microsoft.com/office/drawing/2014/main" id="{9752227C-2FCC-E825-9F2B-8BA01FB7E77A}"/>
              </a:ext>
            </a:extLst>
          </p:cNvPr>
          <p:cNvCxnSpPr>
            <a:cxnSpLocks/>
          </p:cNvCxnSpPr>
          <p:nvPr/>
        </p:nvCxnSpPr>
        <p:spPr>
          <a:xfrm>
            <a:off x="4523995" y="554190"/>
            <a:ext cx="0" cy="5837466"/>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E613BE5-ABEB-8223-22C9-7B543F47F59F}"/>
              </a:ext>
            </a:extLst>
          </p:cNvPr>
          <p:cNvCxnSpPr>
            <a:cxnSpLocks/>
          </p:cNvCxnSpPr>
          <p:nvPr/>
        </p:nvCxnSpPr>
        <p:spPr>
          <a:xfrm>
            <a:off x="8250684" y="564709"/>
            <a:ext cx="0" cy="5826947"/>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A76368AC-2B45-6F3E-5A23-D3F980335BD2}"/>
              </a:ext>
            </a:extLst>
          </p:cNvPr>
          <p:cNvSpPr/>
          <p:nvPr/>
        </p:nvSpPr>
        <p:spPr>
          <a:xfrm>
            <a:off x="270364" y="209879"/>
            <a:ext cx="1610391"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C84FB50-330F-0619-3C46-139B6B43B8EE}"/>
              </a:ext>
            </a:extLst>
          </p:cNvPr>
          <p:cNvSpPr txBox="1"/>
          <p:nvPr/>
        </p:nvSpPr>
        <p:spPr>
          <a:xfrm>
            <a:off x="339811" y="209877"/>
            <a:ext cx="1437034"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RESEARCH</a:t>
            </a:r>
          </a:p>
        </p:txBody>
      </p:sp>
      <p:pic>
        <p:nvPicPr>
          <p:cNvPr id="21" name="Picture 20" descr="A person looking through a microscope&#10;&#10;Description automatically generated">
            <a:extLst>
              <a:ext uri="{FF2B5EF4-FFF2-40B4-BE49-F238E27FC236}">
                <a16:creationId xmlns:a16="http://schemas.microsoft.com/office/drawing/2014/main" id="{6C0B759B-EBCB-2065-E7F4-EA03C3E2182C}"/>
              </a:ext>
            </a:extLst>
          </p:cNvPr>
          <p:cNvPicPr>
            <a:picLocks noChangeAspect="1"/>
          </p:cNvPicPr>
          <p:nvPr/>
        </p:nvPicPr>
        <p:blipFill>
          <a:blip r:embed="rId3"/>
          <a:stretch>
            <a:fillRect/>
          </a:stretch>
        </p:blipFill>
        <p:spPr>
          <a:xfrm>
            <a:off x="692229" y="3220705"/>
            <a:ext cx="2226988" cy="1384994"/>
          </a:xfrm>
          <a:prstGeom prst="rect">
            <a:avLst/>
          </a:prstGeom>
        </p:spPr>
      </p:pic>
      <p:pic>
        <p:nvPicPr>
          <p:cNvPr id="25" name="Picture 24" descr="A long shot of a building&#10;&#10;Description automatically generated">
            <a:extLst>
              <a:ext uri="{FF2B5EF4-FFF2-40B4-BE49-F238E27FC236}">
                <a16:creationId xmlns:a16="http://schemas.microsoft.com/office/drawing/2014/main" id="{97107CD9-9E48-8F6B-241F-5978AB84C397}"/>
              </a:ext>
            </a:extLst>
          </p:cNvPr>
          <p:cNvPicPr>
            <a:picLocks noChangeAspect="1"/>
          </p:cNvPicPr>
          <p:nvPr/>
        </p:nvPicPr>
        <p:blipFill>
          <a:blip r:embed="rId4"/>
          <a:stretch>
            <a:fillRect/>
          </a:stretch>
        </p:blipFill>
        <p:spPr>
          <a:xfrm>
            <a:off x="4872096" y="544140"/>
            <a:ext cx="2226990" cy="1384995"/>
          </a:xfrm>
          <a:prstGeom prst="rect">
            <a:avLst/>
          </a:prstGeom>
        </p:spPr>
      </p:pic>
      <p:pic>
        <p:nvPicPr>
          <p:cNvPr id="27" name="Picture 26" descr="A large building with a sign on it&#10;&#10;Description automatically generated">
            <a:extLst>
              <a:ext uri="{FF2B5EF4-FFF2-40B4-BE49-F238E27FC236}">
                <a16:creationId xmlns:a16="http://schemas.microsoft.com/office/drawing/2014/main" id="{9B7FB19E-1122-D248-F775-D984C0AA8351}"/>
              </a:ext>
            </a:extLst>
          </p:cNvPr>
          <p:cNvPicPr>
            <a:picLocks noChangeAspect="1"/>
          </p:cNvPicPr>
          <p:nvPr/>
        </p:nvPicPr>
        <p:blipFill>
          <a:blip r:embed="rId5"/>
          <a:stretch>
            <a:fillRect/>
          </a:stretch>
        </p:blipFill>
        <p:spPr>
          <a:xfrm>
            <a:off x="4861065" y="3175200"/>
            <a:ext cx="2226990" cy="1384995"/>
          </a:xfrm>
          <a:prstGeom prst="rect">
            <a:avLst/>
          </a:prstGeom>
        </p:spPr>
      </p:pic>
      <p:pic>
        <p:nvPicPr>
          <p:cNvPr id="29" name="Picture 28" descr="A building with a lawn and a street light&#10;&#10;Description automatically generated">
            <a:extLst>
              <a:ext uri="{FF2B5EF4-FFF2-40B4-BE49-F238E27FC236}">
                <a16:creationId xmlns:a16="http://schemas.microsoft.com/office/drawing/2014/main" id="{6C325234-439E-C2F7-DCC5-907374E89804}"/>
              </a:ext>
            </a:extLst>
          </p:cNvPr>
          <p:cNvPicPr>
            <a:picLocks noChangeAspect="1"/>
          </p:cNvPicPr>
          <p:nvPr/>
        </p:nvPicPr>
        <p:blipFill>
          <a:blip r:embed="rId6"/>
          <a:stretch>
            <a:fillRect/>
          </a:stretch>
        </p:blipFill>
        <p:spPr>
          <a:xfrm>
            <a:off x="8685088" y="544140"/>
            <a:ext cx="2226987" cy="1384993"/>
          </a:xfrm>
          <a:prstGeom prst="rect">
            <a:avLst/>
          </a:prstGeom>
        </p:spPr>
      </p:pic>
      <p:pic>
        <p:nvPicPr>
          <p:cNvPr id="31" name="Picture 30" descr="A person in a garden&#10;&#10;Description automatically generated">
            <a:extLst>
              <a:ext uri="{FF2B5EF4-FFF2-40B4-BE49-F238E27FC236}">
                <a16:creationId xmlns:a16="http://schemas.microsoft.com/office/drawing/2014/main" id="{749B2BCC-D64A-6AD4-61D1-B7F31F4C8DD6}"/>
              </a:ext>
            </a:extLst>
          </p:cNvPr>
          <p:cNvPicPr>
            <a:picLocks noChangeAspect="1"/>
          </p:cNvPicPr>
          <p:nvPr/>
        </p:nvPicPr>
        <p:blipFill>
          <a:blip r:embed="rId7"/>
          <a:stretch>
            <a:fillRect/>
          </a:stretch>
        </p:blipFill>
        <p:spPr>
          <a:xfrm>
            <a:off x="8685087" y="3274974"/>
            <a:ext cx="2226988" cy="1384994"/>
          </a:xfrm>
          <a:prstGeom prst="rect">
            <a:avLst/>
          </a:prstGeom>
        </p:spPr>
      </p:pic>
    </p:spTree>
    <p:extLst>
      <p:ext uri="{BB962C8B-B14F-4D97-AF65-F5344CB8AC3E}">
        <p14:creationId xmlns:p14="http://schemas.microsoft.com/office/powerpoint/2010/main" val="1071198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66328A8-5888-1046-FF3F-8E211F20F0B1}"/>
              </a:ext>
            </a:extLst>
          </p:cNvPr>
          <p:cNvSpPr txBox="1"/>
          <p:nvPr/>
        </p:nvSpPr>
        <p:spPr>
          <a:xfrm>
            <a:off x="5401566" y="3252651"/>
            <a:ext cx="2692289" cy="3462486"/>
          </a:xfrm>
          <a:prstGeom prst="rect">
            <a:avLst/>
          </a:prstGeom>
          <a:noFill/>
        </p:spPr>
        <p:txBody>
          <a:bodyPr wrap="square">
            <a:spAutoFit/>
          </a:bodyPr>
          <a:lstStyle/>
          <a:p>
            <a:r>
              <a:rPr lang="en-US" sz="1100" dirty="0">
                <a:effectLst/>
                <a:latin typeface="Arial" panose="020B0604020202020204" pitchFamily="34" charset="0"/>
                <a:cs typeface="Arial" panose="020B0604020202020204" pitchFamily="34" charset="0"/>
              </a:rPr>
              <a:t>Purdue innovations can be found in all 50 U.S. states and in about 100 countries around the world. Millions of people benefit from Purdue’s cutting-edge research and the inventions our faculty and students go on to create. For example: </a:t>
            </a:r>
          </a:p>
          <a:p>
            <a:pPr marL="171450" indent="-171450">
              <a:spcBef>
                <a:spcPts val="600"/>
              </a:spcBef>
              <a:buFont typeface="Arial" panose="020B0604020202020204" pitchFamily="34" charset="0"/>
              <a:buChar char="•"/>
            </a:pPr>
            <a:r>
              <a:rPr lang="en-US" sz="1100" b="1" i="1" dirty="0">
                <a:effectLst/>
                <a:latin typeface="Arial" panose="020B0604020202020204" pitchFamily="34" charset="0"/>
                <a:cs typeface="Arial" panose="020B0604020202020204" pitchFamily="34" charset="0"/>
              </a:rPr>
              <a:t>Martin (John) Atalla</a:t>
            </a:r>
            <a:r>
              <a:rPr lang="en-US" sz="1100" i="1" dirty="0">
                <a:effectLst/>
                <a:latin typeface="Arial" panose="020B0604020202020204" pitchFamily="34" charset="0"/>
                <a:cs typeface="Arial" panose="020B0604020202020204" pitchFamily="34" charset="0"/>
              </a:rPr>
              <a:t> — co-invented the silicon MOSFET (metal-oxide-semiconductor field-effect transistor), one of the most widely used types of integrated circuits in microchips.</a:t>
            </a:r>
            <a:endParaRPr lang="en-US" sz="1100" dirty="0">
              <a:effectLst/>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US" sz="1100" b="1" i="1" dirty="0">
                <a:effectLst/>
                <a:latin typeface="Arial" panose="020B0604020202020204" pitchFamily="34" charset="0"/>
                <a:cs typeface="Arial" panose="020B0604020202020204" pitchFamily="34" charset="0"/>
              </a:rPr>
              <a:t>Luna Lu (pictured </a:t>
            </a:r>
            <a:r>
              <a:rPr lang="en-US" sz="1100" b="1" i="1" dirty="0">
                <a:latin typeface="Arial" panose="020B0604020202020204" pitchFamily="34" charset="0"/>
                <a:cs typeface="Arial" panose="020B0604020202020204" pitchFamily="34" charset="0"/>
              </a:rPr>
              <a:t>here</a:t>
            </a:r>
            <a:r>
              <a:rPr lang="en-US" sz="1100" b="1" i="1" dirty="0">
                <a:effectLst/>
                <a:latin typeface="Arial" panose="020B0604020202020204" pitchFamily="34" charset="0"/>
                <a:cs typeface="Arial" panose="020B0604020202020204" pitchFamily="34" charset="0"/>
              </a:rPr>
              <a:t>)</a:t>
            </a:r>
            <a:r>
              <a:rPr lang="en-US" sz="1100" i="1" dirty="0">
                <a:effectLst/>
                <a:latin typeface="Arial" panose="020B0604020202020204" pitchFamily="34" charset="0"/>
                <a:cs typeface="Arial" panose="020B0604020202020204" pitchFamily="34" charset="0"/>
              </a:rPr>
              <a:t> — developed “smart concrete,” a technology that decreases roadway construction time and how often concrete pavement needs repairs, and improves the road’s sustainability.</a:t>
            </a:r>
            <a:endParaRPr lang="en-US" sz="1100" dirty="0">
              <a:effectLst/>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893829D-6858-5C8A-9412-6F6C9970022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4946903" cy="6858000"/>
          </a:xfrm>
          <a:prstGeom prst="rect">
            <a:avLst/>
          </a:prstGeom>
        </p:spPr>
      </p:pic>
      <p:sp>
        <p:nvSpPr>
          <p:cNvPr id="2" name="Rectangle 1">
            <a:extLst>
              <a:ext uri="{FF2B5EF4-FFF2-40B4-BE49-F238E27FC236}">
                <a16:creationId xmlns:a16="http://schemas.microsoft.com/office/drawing/2014/main" id="{FD89C8BA-195D-DD85-04B4-B25A97321D4B}"/>
              </a:ext>
            </a:extLst>
          </p:cNvPr>
          <p:cNvSpPr/>
          <p:nvPr/>
        </p:nvSpPr>
        <p:spPr>
          <a:xfrm>
            <a:off x="270364" y="209879"/>
            <a:ext cx="1659020"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D07779C-88E6-A89C-19A1-4030B9BD3B09}"/>
              </a:ext>
            </a:extLst>
          </p:cNvPr>
          <p:cNvSpPr txBox="1"/>
          <p:nvPr/>
        </p:nvSpPr>
        <p:spPr>
          <a:xfrm>
            <a:off x="346651" y="209877"/>
            <a:ext cx="1566036"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INNOVATION</a:t>
            </a:r>
          </a:p>
        </p:txBody>
      </p:sp>
      <p:sp>
        <p:nvSpPr>
          <p:cNvPr id="5" name="TextBox 4">
            <a:extLst>
              <a:ext uri="{FF2B5EF4-FFF2-40B4-BE49-F238E27FC236}">
                <a16:creationId xmlns:a16="http://schemas.microsoft.com/office/drawing/2014/main" id="{45716D3B-C519-B813-2B03-C043BA26CC11}"/>
              </a:ext>
            </a:extLst>
          </p:cNvPr>
          <p:cNvSpPr txBox="1"/>
          <p:nvPr/>
        </p:nvSpPr>
        <p:spPr>
          <a:xfrm>
            <a:off x="9064587" y="467273"/>
            <a:ext cx="2562685" cy="6155531"/>
          </a:xfrm>
          <a:prstGeom prst="rect">
            <a:avLst/>
          </a:prstGeom>
          <a:noFill/>
        </p:spPr>
        <p:txBody>
          <a:bodyPr wrap="square">
            <a:spAutoFit/>
          </a:bodyPr>
          <a:lstStyle/>
          <a:p>
            <a:pPr marL="171450" indent="-171450">
              <a:spcBef>
                <a:spcPts val="600"/>
              </a:spcBef>
              <a:buFont typeface="Arial" panose="020B0604020202020204" pitchFamily="34" charset="0"/>
              <a:buChar char="•"/>
            </a:pPr>
            <a:r>
              <a:rPr lang="en-US" sz="1100" b="1" i="1" dirty="0">
                <a:effectLst/>
                <a:latin typeface="Arial" panose="020B0604020202020204" pitchFamily="34" charset="0"/>
                <a:cs typeface="Arial" panose="020B0604020202020204" pitchFamily="34" charset="0"/>
              </a:rPr>
              <a:t>Linda Lee</a:t>
            </a:r>
            <a:r>
              <a:rPr lang="en-US" sz="1100" i="1" dirty="0">
                <a:effectLst/>
                <a:latin typeface="Arial" panose="020B0604020202020204" pitchFamily="34" charset="0"/>
                <a:cs typeface="Arial" panose="020B0604020202020204" pitchFamily="34" charset="0"/>
              </a:rPr>
              <a:t> — developed remediation technologies for forever chemicals, including per- and polyfluoroalkyl substances (PFAS), compounds recognized for their potentially harmful human health or ecological health effects.</a:t>
            </a:r>
            <a:endParaRPr lang="en-US" sz="1100" dirty="0">
              <a:effectLst/>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US" sz="1100" b="1" i="1" dirty="0" err="1">
                <a:effectLst/>
                <a:latin typeface="Arial" panose="020B0604020202020204" pitchFamily="34" charset="0"/>
                <a:cs typeface="Arial" panose="020B0604020202020204" pitchFamily="34" charset="0"/>
              </a:rPr>
              <a:t>Gebisa</a:t>
            </a:r>
            <a:r>
              <a:rPr lang="en-US" sz="1100" b="1" i="1" dirty="0">
                <a:effectLst/>
                <a:latin typeface="Arial" panose="020B0604020202020204" pitchFamily="34" charset="0"/>
                <a:cs typeface="Arial" panose="020B0604020202020204" pitchFamily="34" charset="0"/>
              </a:rPr>
              <a:t> </a:t>
            </a:r>
            <a:r>
              <a:rPr lang="en-US" sz="1100" b="1" i="1" dirty="0" err="1">
                <a:effectLst/>
                <a:latin typeface="Arial" panose="020B0604020202020204" pitchFamily="34" charset="0"/>
                <a:cs typeface="Arial" panose="020B0604020202020204" pitchFamily="34" charset="0"/>
              </a:rPr>
              <a:t>Ejeta</a:t>
            </a:r>
            <a:r>
              <a:rPr lang="en-US" sz="1100" i="1" dirty="0">
                <a:effectLst/>
                <a:latin typeface="Arial" panose="020B0604020202020204" pitchFamily="34" charset="0"/>
                <a:cs typeface="Arial" panose="020B0604020202020204" pitchFamily="34" charset="0"/>
              </a:rPr>
              <a:t> — developed sorghum strains that can withstand droughts and parasites, improving food security for hundreds of millions of people in sub-Saharan Africa.</a:t>
            </a:r>
            <a:endParaRPr lang="en-US" sz="11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US" sz="1100" b="1" i="1" dirty="0">
                <a:effectLst/>
                <a:latin typeface="Arial" panose="020B0604020202020204" pitchFamily="34" charset="0"/>
                <a:cs typeface="Arial" panose="020B0604020202020204" pitchFamily="34" charset="0"/>
              </a:rPr>
              <a:t>Jacqueline </a:t>
            </a:r>
            <a:r>
              <a:rPr lang="en-US" sz="1100" b="1" i="1" dirty="0" err="1">
                <a:effectLst/>
                <a:latin typeface="Arial" panose="020B0604020202020204" pitchFamily="34" charset="0"/>
                <a:cs typeface="Arial" panose="020B0604020202020204" pitchFamily="34" charset="0"/>
              </a:rPr>
              <a:t>Linnes</a:t>
            </a:r>
            <a:r>
              <a:rPr lang="en-US" sz="1100" b="1" i="1" dirty="0">
                <a:effectLst/>
                <a:latin typeface="Arial" panose="020B0604020202020204" pitchFamily="34" charset="0"/>
                <a:cs typeface="Arial" panose="020B0604020202020204" pitchFamily="34" charset="0"/>
              </a:rPr>
              <a:t> and </a:t>
            </a:r>
            <a:r>
              <a:rPr lang="en-US" sz="1100" b="1" i="1" dirty="0" err="1">
                <a:effectLst/>
                <a:latin typeface="Arial" panose="020B0604020202020204" pitchFamily="34" charset="0"/>
                <a:cs typeface="Arial" panose="020B0604020202020204" pitchFamily="34" charset="0"/>
              </a:rPr>
              <a:t>Sulma</a:t>
            </a:r>
            <a:r>
              <a:rPr lang="en-US" sz="1100" b="1" i="1" dirty="0">
                <a:effectLst/>
                <a:latin typeface="Arial" panose="020B0604020202020204" pitchFamily="34" charset="0"/>
                <a:cs typeface="Arial" panose="020B0604020202020204" pitchFamily="34" charset="0"/>
              </a:rPr>
              <a:t> Mohammed</a:t>
            </a:r>
            <a:r>
              <a:rPr lang="en-US" sz="1100" i="1" dirty="0">
                <a:effectLst/>
                <a:latin typeface="Arial" panose="020B0604020202020204" pitchFamily="34" charset="0"/>
                <a:cs typeface="Arial" panose="020B0604020202020204" pitchFamily="34" charset="0"/>
              </a:rPr>
              <a:t> — created a low-cost, point-of-care paper test that could revolutionize cervical cancer detection worldwide</a:t>
            </a:r>
          </a:p>
          <a:p>
            <a:pPr>
              <a:spcBef>
                <a:spcPts val="600"/>
              </a:spcBef>
            </a:pPr>
            <a:r>
              <a:rPr lang="en-US" sz="1100" dirty="0">
                <a:effectLst/>
                <a:latin typeface="Arial" panose="020B0604020202020204" pitchFamily="34" charset="0"/>
                <a:cs typeface="Arial" panose="020B0604020202020204" pitchFamily="34" charset="0"/>
              </a:rPr>
              <a:t>It’s one thing to make new discoveries daily, but it’s quite another to use them to address some of the world’s most important issues we face today. From global warming to early cancer detection to malaria treatment, we believe in building a better world together. </a:t>
            </a:r>
          </a:p>
          <a:p>
            <a:pPr>
              <a:spcBef>
                <a:spcPts val="600"/>
              </a:spcBef>
            </a:pPr>
            <a:r>
              <a:rPr lang="en-US" sz="1100" dirty="0">
                <a:effectLst/>
                <a:latin typeface="Arial" panose="020B0604020202020204" pitchFamily="34" charset="0"/>
                <a:cs typeface="Arial" panose="020B0604020202020204" pitchFamily="34" charset="0"/>
              </a:rPr>
              <a:t>With the establishment of a new strategic initiative, Purdue Innovates, we’ve committed to becoming a jumping-off point for faculty, staff, students, alumni, industry partners and investors to come together to bring their ideas and innovations to the marketplace and to the world.</a:t>
            </a:r>
          </a:p>
        </p:txBody>
      </p:sp>
      <p:cxnSp>
        <p:nvCxnSpPr>
          <p:cNvPr id="6" name="Straight Connector 5">
            <a:extLst>
              <a:ext uri="{FF2B5EF4-FFF2-40B4-BE49-F238E27FC236}">
                <a16:creationId xmlns:a16="http://schemas.microsoft.com/office/drawing/2014/main" id="{3BF0690B-9DCA-0BEC-DDA0-93C54D445FE5}"/>
              </a:ext>
            </a:extLst>
          </p:cNvPr>
          <p:cNvCxnSpPr>
            <a:cxnSpLocks/>
          </p:cNvCxnSpPr>
          <p:nvPr/>
        </p:nvCxnSpPr>
        <p:spPr>
          <a:xfrm>
            <a:off x="8684327" y="467273"/>
            <a:ext cx="0" cy="6390727"/>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12" name="Picture 11" descr="A black background with yellow lines&#10;&#10;Description automatically generated">
            <a:extLst>
              <a:ext uri="{FF2B5EF4-FFF2-40B4-BE49-F238E27FC236}">
                <a16:creationId xmlns:a16="http://schemas.microsoft.com/office/drawing/2014/main" id="{577E61CA-6923-98E8-D495-8DA8EDC328A6}"/>
              </a:ext>
            </a:extLst>
          </p:cNvPr>
          <p:cNvPicPr>
            <a:picLocks noChangeAspect="1"/>
          </p:cNvPicPr>
          <p:nvPr/>
        </p:nvPicPr>
        <p:blipFill>
          <a:blip r:embed="rId4"/>
          <a:stretch>
            <a:fillRect/>
          </a:stretch>
        </p:blipFill>
        <p:spPr>
          <a:xfrm>
            <a:off x="5023190" y="711863"/>
            <a:ext cx="3339783" cy="2077056"/>
          </a:xfrm>
          <a:prstGeom prst="rect">
            <a:avLst/>
          </a:prstGeom>
        </p:spPr>
      </p:pic>
    </p:spTree>
    <p:extLst>
      <p:ext uri="{BB962C8B-B14F-4D97-AF65-F5344CB8AC3E}">
        <p14:creationId xmlns:p14="http://schemas.microsoft.com/office/powerpoint/2010/main" val="1776024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16" descr="A person in a lab coat and gloves holding a box&#10;&#10;Description automatically generated">
            <a:extLst>
              <a:ext uri="{FF2B5EF4-FFF2-40B4-BE49-F238E27FC236}">
                <a16:creationId xmlns:a16="http://schemas.microsoft.com/office/drawing/2014/main" id="{DEEC39F5-2CB3-359A-7D7C-2ABFAAD46C5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838061" y="0"/>
            <a:ext cx="7353939" cy="6858000"/>
          </a:xfrm>
          <a:prstGeom prst="rect">
            <a:avLst/>
          </a:prstGeom>
        </p:spPr>
      </p:pic>
      <p:sp>
        <p:nvSpPr>
          <p:cNvPr id="4" name="TextBox 3">
            <a:extLst>
              <a:ext uri="{FF2B5EF4-FFF2-40B4-BE49-F238E27FC236}">
                <a16:creationId xmlns:a16="http://schemas.microsoft.com/office/drawing/2014/main" id="{E60A3054-2E87-B50C-DF7A-4D3E41894E25}"/>
              </a:ext>
            </a:extLst>
          </p:cNvPr>
          <p:cNvSpPr txBox="1"/>
          <p:nvPr/>
        </p:nvSpPr>
        <p:spPr>
          <a:xfrm>
            <a:off x="683191" y="700111"/>
            <a:ext cx="4478561" cy="1900520"/>
          </a:xfrm>
          <a:prstGeom prst="rect">
            <a:avLst/>
          </a:prstGeom>
          <a:noFill/>
        </p:spPr>
        <p:txBody>
          <a:bodyPr wrap="square" rtlCol="0">
            <a:spAutoFit/>
          </a:bodyPr>
          <a:lstStyle/>
          <a:p>
            <a:pPr>
              <a:lnSpc>
                <a:spcPts val="4680"/>
              </a:lnSpc>
            </a:pPr>
            <a:r>
              <a:rPr lang="en-US" sz="4000" b="1" dirty="0">
                <a:solidFill>
                  <a:srgbClr val="CEB992"/>
                </a:solidFill>
                <a:latin typeface="Arial" panose="020B0604020202020204" pitchFamily="34" charset="0"/>
                <a:cs typeface="Arial" panose="020B0604020202020204" pitchFamily="34" charset="0"/>
              </a:rPr>
              <a:t>Where World-Changing Ideas Come to Life</a:t>
            </a:r>
          </a:p>
        </p:txBody>
      </p:sp>
      <p:sp>
        <p:nvSpPr>
          <p:cNvPr id="2" name="Rectangle 1">
            <a:extLst>
              <a:ext uri="{FF2B5EF4-FFF2-40B4-BE49-F238E27FC236}">
                <a16:creationId xmlns:a16="http://schemas.microsoft.com/office/drawing/2014/main" id="{A76368AC-2B45-6F3E-5A23-D3F980335BD2}"/>
              </a:ext>
            </a:extLst>
          </p:cNvPr>
          <p:cNvSpPr/>
          <p:nvPr/>
        </p:nvSpPr>
        <p:spPr>
          <a:xfrm>
            <a:off x="270364" y="209879"/>
            <a:ext cx="1610391"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C84FB50-330F-0619-3C46-139B6B43B8EE}"/>
              </a:ext>
            </a:extLst>
          </p:cNvPr>
          <p:cNvSpPr txBox="1"/>
          <p:nvPr/>
        </p:nvSpPr>
        <p:spPr>
          <a:xfrm>
            <a:off x="339811" y="209877"/>
            <a:ext cx="1437034"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INNOVATION</a:t>
            </a:r>
          </a:p>
        </p:txBody>
      </p:sp>
      <p:sp>
        <p:nvSpPr>
          <p:cNvPr id="13" name="TextBox 12">
            <a:extLst>
              <a:ext uri="{FF2B5EF4-FFF2-40B4-BE49-F238E27FC236}">
                <a16:creationId xmlns:a16="http://schemas.microsoft.com/office/drawing/2014/main" id="{71E36545-A0B1-44AB-DFC4-8369038C9E29}"/>
              </a:ext>
            </a:extLst>
          </p:cNvPr>
          <p:cNvSpPr txBox="1"/>
          <p:nvPr/>
        </p:nvSpPr>
        <p:spPr>
          <a:xfrm>
            <a:off x="696336" y="2751728"/>
            <a:ext cx="3679019" cy="4078039"/>
          </a:xfrm>
          <a:prstGeom prst="rect">
            <a:avLst/>
          </a:prstGeom>
          <a:noFill/>
        </p:spPr>
        <p:txBody>
          <a:bodyPr wrap="square">
            <a:spAutoFit/>
          </a:bodyPr>
          <a:lstStyle/>
          <a:p>
            <a:pPr>
              <a:spcBef>
                <a:spcPts val="1200"/>
              </a:spcBef>
            </a:pPr>
            <a:r>
              <a:rPr lang="en-US" sz="1100" dirty="0">
                <a:solidFill>
                  <a:schemeClr val="bg1"/>
                </a:solidFill>
                <a:effectLst/>
                <a:latin typeface="Arial" panose="020B0604020202020204" pitchFamily="34" charset="0"/>
                <a:cs typeface="Arial" panose="020B0604020202020204" pitchFamily="34" charset="0"/>
              </a:rPr>
              <a:t>Our top-tier researchers at Purdue benefit from a myriad of resources that bridge the gap between their groundbreaking efforts in the lab and the many intricacies of business law, patents and product promotion that are required to bring a world-changing idea to market. This creates an ecosystem where startups thrive. </a:t>
            </a:r>
          </a:p>
          <a:p>
            <a:pPr>
              <a:spcBef>
                <a:spcPts val="1200"/>
              </a:spcBef>
            </a:pPr>
            <a:r>
              <a:rPr lang="en-US" sz="1100" dirty="0">
                <a:solidFill>
                  <a:schemeClr val="bg1"/>
                </a:solidFill>
                <a:effectLst/>
                <a:latin typeface="Arial" panose="020B0604020202020204" pitchFamily="34" charset="0"/>
                <a:cs typeface="Arial" panose="020B0604020202020204" pitchFamily="34" charset="0"/>
              </a:rPr>
              <a:t>A few notable startups from Purdue include: </a:t>
            </a:r>
          </a:p>
          <a:p>
            <a:pPr marL="171450" indent="-171450">
              <a:spcBef>
                <a:spcPts val="1200"/>
              </a:spcBef>
              <a:buFont typeface="Arial" panose="020B0604020202020204" pitchFamily="34" charset="0"/>
              <a:buChar char="•"/>
            </a:pPr>
            <a:r>
              <a:rPr lang="en-US" sz="1100" b="1" i="1" dirty="0">
                <a:solidFill>
                  <a:schemeClr val="bg1"/>
                </a:solidFill>
                <a:effectLst/>
                <a:latin typeface="Arial" panose="020B0604020202020204" pitchFamily="34" charset="0"/>
                <a:cs typeface="Arial" panose="020B0604020202020204" pitchFamily="34" charset="0"/>
              </a:rPr>
              <a:t>Umoja Biopharma —</a:t>
            </a:r>
            <a:r>
              <a:rPr lang="en-US" sz="1100" i="1" dirty="0">
                <a:solidFill>
                  <a:schemeClr val="bg1"/>
                </a:solidFill>
                <a:effectLst/>
                <a:latin typeface="Arial" panose="020B0604020202020204" pitchFamily="34" charset="0"/>
                <a:cs typeface="Arial" panose="020B0604020202020204" pitchFamily="34" charset="0"/>
              </a:rPr>
              <a:t> a Purdue University-affiliated biotechnology company focused on using a patient’s own immune cells to kill cancerous cells. </a:t>
            </a:r>
            <a:endParaRPr lang="en-US" sz="1100" dirty="0">
              <a:solidFill>
                <a:schemeClr val="bg1"/>
              </a:solidFill>
              <a:effectLst/>
              <a:latin typeface="Arial" panose="020B0604020202020204" pitchFamily="34" charset="0"/>
              <a:cs typeface="Arial" panose="020B0604020202020204" pitchFamily="34" charset="0"/>
            </a:endParaRPr>
          </a:p>
          <a:p>
            <a:pPr marL="171450" indent="-171450">
              <a:spcBef>
                <a:spcPts val="1200"/>
              </a:spcBef>
              <a:buFont typeface="Arial" panose="020B0604020202020204" pitchFamily="34" charset="0"/>
              <a:buChar char="•"/>
            </a:pPr>
            <a:r>
              <a:rPr lang="en-US" sz="1100" b="1" i="1" dirty="0" err="1">
                <a:solidFill>
                  <a:schemeClr val="bg1"/>
                </a:solidFill>
                <a:effectLst/>
                <a:latin typeface="Arial" panose="020B0604020202020204" pitchFamily="34" charset="0"/>
                <a:cs typeface="Arial" panose="020B0604020202020204" pitchFamily="34" charset="0"/>
              </a:rPr>
              <a:t>Neurava</a:t>
            </a:r>
            <a:r>
              <a:rPr lang="en-US" sz="1100" b="1" i="1" dirty="0">
                <a:solidFill>
                  <a:schemeClr val="bg1"/>
                </a:solidFill>
                <a:effectLst/>
                <a:latin typeface="Arial" panose="020B0604020202020204" pitchFamily="34" charset="0"/>
                <a:cs typeface="Arial" panose="020B0604020202020204" pitchFamily="34" charset="0"/>
              </a:rPr>
              <a:t> —</a:t>
            </a:r>
            <a:r>
              <a:rPr lang="en-US" sz="1100" dirty="0">
                <a:solidFill>
                  <a:schemeClr val="bg1"/>
                </a:solidFill>
                <a:effectLst/>
                <a:latin typeface="Arial" panose="020B0604020202020204" pitchFamily="34" charset="0"/>
                <a:cs typeface="Arial" panose="020B0604020202020204" pitchFamily="34" charset="0"/>
              </a:rPr>
              <a:t> </a:t>
            </a:r>
            <a:r>
              <a:rPr lang="en-US" sz="1100" i="1" dirty="0">
                <a:solidFill>
                  <a:schemeClr val="bg1"/>
                </a:solidFill>
                <a:effectLst/>
                <a:latin typeface="Arial" panose="020B0604020202020204" pitchFamily="34" charset="0"/>
                <a:cs typeface="Arial" panose="020B0604020202020204" pitchFamily="34" charset="0"/>
              </a:rPr>
              <a:t>a medical device startup backed by Purdue that is developing a first-of-its-kind wearable device capable of identifying and alerting for seizures. </a:t>
            </a:r>
            <a:endParaRPr lang="en-US" sz="1100" dirty="0">
              <a:solidFill>
                <a:schemeClr val="bg1"/>
              </a:solidFill>
              <a:effectLst/>
              <a:latin typeface="Arial" panose="020B0604020202020204" pitchFamily="34" charset="0"/>
              <a:cs typeface="Arial" panose="020B0604020202020204" pitchFamily="34" charset="0"/>
            </a:endParaRPr>
          </a:p>
          <a:p>
            <a:pPr marL="171450" indent="-171450">
              <a:spcBef>
                <a:spcPts val="1200"/>
              </a:spcBef>
              <a:buFont typeface="Arial" panose="020B0604020202020204" pitchFamily="34" charset="0"/>
              <a:buChar char="•"/>
            </a:pPr>
            <a:r>
              <a:rPr lang="en-US" sz="1100" b="1" i="1" dirty="0" err="1">
                <a:solidFill>
                  <a:schemeClr val="bg1"/>
                </a:solidFill>
                <a:effectLst/>
                <a:latin typeface="Arial" panose="020B0604020202020204" pitchFamily="34" charset="0"/>
                <a:cs typeface="Arial" panose="020B0604020202020204" pitchFamily="34" charset="0"/>
              </a:rPr>
              <a:t>OmniVis</a:t>
            </a:r>
            <a:r>
              <a:rPr lang="en-US" sz="1100" b="1" i="1" dirty="0">
                <a:solidFill>
                  <a:schemeClr val="bg1"/>
                </a:solidFill>
                <a:effectLst/>
                <a:latin typeface="Arial" panose="020B0604020202020204" pitchFamily="34" charset="0"/>
                <a:cs typeface="Arial" panose="020B0604020202020204" pitchFamily="34" charset="0"/>
              </a:rPr>
              <a:t> —</a:t>
            </a:r>
            <a:r>
              <a:rPr lang="en-US" sz="1100" dirty="0">
                <a:solidFill>
                  <a:schemeClr val="bg1"/>
                </a:solidFill>
                <a:effectLst/>
                <a:latin typeface="Arial" panose="020B0604020202020204" pitchFamily="34" charset="0"/>
                <a:cs typeface="Arial" panose="020B0604020202020204" pitchFamily="34" charset="0"/>
              </a:rPr>
              <a:t> </a:t>
            </a:r>
            <a:r>
              <a:rPr lang="en-US" sz="1100" i="1" dirty="0">
                <a:solidFill>
                  <a:schemeClr val="bg1"/>
                </a:solidFill>
                <a:effectLst/>
                <a:latin typeface="Arial" panose="020B0604020202020204" pitchFamily="34" charset="0"/>
                <a:cs typeface="Arial" panose="020B0604020202020204" pitchFamily="34" charset="0"/>
              </a:rPr>
              <a:t>a Purdue University-affiliated biotechnology company focused on the speed, accuracy and economics of pathogen detection. </a:t>
            </a:r>
            <a:endParaRPr lang="en-US" sz="1100" dirty="0">
              <a:solidFill>
                <a:schemeClr val="bg1"/>
              </a:solidFill>
              <a:effectLst/>
              <a:latin typeface="Arial" panose="020B0604020202020204" pitchFamily="34" charset="0"/>
              <a:cs typeface="Arial" panose="020B0604020202020204" pitchFamily="34" charset="0"/>
            </a:endParaRPr>
          </a:p>
          <a:p>
            <a:pPr>
              <a:spcBef>
                <a:spcPts val="1200"/>
              </a:spcBef>
            </a:pPr>
            <a:endParaRPr lang="en-US" sz="1100" dirty="0">
              <a:solidFill>
                <a:schemeClr val="bg1"/>
              </a:solidFill>
              <a:effectLst/>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5634C506-825C-6B5D-2D9C-E8C11EA66C68}"/>
              </a:ext>
            </a:extLst>
          </p:cNvPr>
          <p:cNvGrpSpPr/>
          <p:nvPr/>
        </p:nvGrpSpPr>
        <p:grpSpPr>
          <a:xfrm>
            <a:off x="4807144" y="-2"/>
            <a:ext cx="2900757" cy="6858002"/>
            <a:chOff x="4807144" y="-2"/>
            <a:chExt cx="2900757" cy="6858002"/>
          </a:xfrm>
        </p:grpSpPr>
        <p:sp>
          <p:nvSpPr>
            <p:cNvPr id="18" name="Rectangle 17">
              <a:extLst>
                <a:ext uri="{FF2B5EF4-FFF2-40B4-BE49-F238E27FC236}">
                  <a16:creationId xmlns:a16="http://schemas.microsoft.com/office/drawing/2014/main" id="{9A3F30D9-12CF-DA4A-4190-E29FCB8429BB}"/>
                </a:ext>
              </a:extLst>
            </p:cNvPr>
            <p:cNvSpPr/>
            <p:nvPr/>
          </p:nvSpPr>
          <p:spPr>
            <a:xfrm>
              <a:off x="4835141" y="0"/>
              <a:ext cx="2872760" cy="6858000"/>
            </a:xfrm>
            <a:prstGeom prst="rect">
              <a:avLst/>
            </a:prstGeom>
            <a:solidFill>
              <a:srgbClr val="0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60DBBA9-DE2A-E20A-C5F0-F0C05DDFB56F}"/>
                </a:ext>
              </a:extLst>
            </p:cNvPr>
            <p:cNvSpPr/>
            <p:nvPr/>
          </p:nvSpPr>
          <p:spPr>
            <a:xfrm rot="10800000">
              <a:off x="4807144" y="-2"/>
              <a:ext cx="1288856" cy="6858002"/>
            </a:xfrm>
            <a:prstGeom prst="rect">
              <a:avLst/>
            </a:prstGeom>
            <a:gradFill flip="none" rotWithShape="1">
              <a:gsLst>
                <a:gs pos="0">
                  <a:schemeClr val="tx1">
                    <a:alpha val="89000"/>
                  </a:schemeClr>
                </a:gs>
                <a:gs pos="57000">
                  <a:schemeClr val="tx1">
                    <a:alpha val="60000"/>
                  </a:schemeClr>
                </a:gs>
                <a:gs pos="100000">
                  <a:schemeClr val="tx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A black background with white text and numbers&#10;&#10;Description automatically generated">
            <a:extLst>
              <a:ext uri="{FF2B5EF4-FFF2-40B4-BE49-F238E27FC236}">
                <a16:creationId xmlns:a16="http://schemas.microsoft.com/office/drawing/2014/main" id="{20EAD08F-F269-E5DD-B256-0E7F5BF50185}"/>
              </a:ext>
            </a:extLst>
          </p:cNvPr>
          <p:cNvPicPr>
            <a:picLocks noChangeAspect="1"/>
          </p:cNvPicPr>
          <p:nvPr/>
        </p:nvPicPr>
        <p:blipFill>
          <a:blip r:embed="rId3"/>
          <a:stretch>
            <a:fillRect/>
          </a:stretch>
        </p:blipFill>
        <p:spPr>
          <a:xfrm>
            <a:off x="4564641" y="209877"/>
            <a:ext cx="3413760" cy="6400800"/>
          </a:xfrm>
          <a:prstGeom prst="rect">
            <a:avLst/>
          </a:prstGeom>
        </p:spPr>
      </p:pic>
    </p:spTree>
    <p:extLst>
      <p:ext uri="{BB962C8B-B14F-4D97-AF65-F5344CB8AC3E}">
        <p14:creationId xmlns:p14="http://schemas.microsoft.com/office/powerpoint/2010/main" val="305082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A black and gold text on a black background&#10;&#10;Description automatically generated">
            <a:extLst>
              <a:ext uri="{FF2B5EF4-FFF2-40B4-BE49-F238E27FC236}">
                <a16:creationId xmlns:a16="http://schemas.microsoft.com/office/drawing/2014/main" id="{C24C93FD-4269-B94C-39EB-B93CB9F5B4D4}"/>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278FEB1-BFC9-DBE7-5E2D-1F68B7B5D510}"/>
              </a:ext>
            </a:extLst>
          </p:cNvPr>
          <p:cNvSpPr/>
          <p:nvPr/>
        </p:nvSpPr>
        <p:spPr>
          <a:xfrm>
            <a:off x="270364" y="209879"/>
            <a:ext cx="2043068"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3F0B28C-97F3-2AE6-5F31-751B6632AC9D}"/>
              </a:ext>
            </a:extLst>
          </p:cNvPr>
          <p:cNvSpPr txBox="1"/>
          <p:nvPr/>
        </p:nvSpPr>
        <p:spPr>
          <a:xfrm>
            <a:off x="346651" y="209877"/>
            <a:ext cx="1928560"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A GLOBAL NETWORK</a:t>
            </a:r>
          </a:p>
        </p:txBody>
      </p:sp>
      <p:sp>
        <p:nvSpPr>
          <p:cNvPr id="11" name="TextBox 10">
            <a:extLst>
              <a:ext uri="{FF2B5EF4-FFF2-40B4-BE49-F238E27FC236}">
                <a16:creationId xmlns:a16="http://schemas.microsoft.com/office/drawing/2014/main" id="{D7DBEBDD-FD6E-4F89-B4D7-68887ED39E0E}"/>
              </a:ext>
            </a:extLst>
          </p:cNvPr>
          <p:cNvSpPr txBox="1"/>
          <p:nvPr/>
        </p:nvSpPr>
        <p:spPr>
          <a:xfrm>
            <a:off x="1093031" y="921516"/>
            <a:ext cx="4547821" cy="1554272"/>
          </a:xfrm>
          <a:prstGeom prst="rect">
            <a:avLst/>
          </a:prstGeom>
          <a:noFill/>
        </p:spPr>
        <p:txBody>
          <a:bodyPr wrap="square" rtlCol="0">
            <a:spAutoFit/>
          </a:bodyPr>
          <a:lstStyle/>
          <a:p>
            <a:pPr algn="ctr">
              <a:lnSpc>
                <a:spcPts val="5680"/>
              </a:lnSpc>
            </a:pPr>
            <a:r>
              <a:rPr lang="en-US" sz="5400" b="1" dirty="0">
                <a:solidFill>
                  <a:schemeClr val="bg1"/>
                </a:solidFill>
                <a:latin typeface="Arial" panose="020B0604020202020204" pitchFamily="34" charset="0"/>
                <a:cs typeface="Arial" panose="020B0604020202020204" pitchFamily="34" charset="0"/>
              </a:rPr>
              <a:t>Over 108,000 Strong</a:t>
            </a:r>
          </a:p>
        </p:txBody>
      </p:sp>
      <p:sp>
        <p:nvSpPr>
          <p:cNvPr id="12" name="TextBox 11">
            <a:extLst>
              <a:ext uri="{FF2B5EF4-FFF2-40B4-BE49-F238E27FC236}">
                <a16:creationId xmlns:a16="http://schemas.microsoft.com/office/drawing/2014/main" id="{3E316515-EE9E-7385-F6F6-1DFCDF148A6B}"/>
              </a:ext>
            </a:extLst>
          </p:cNvPr>
          <p:cNvSpPr txBox="1"/>
          <p:nvPr/>
        </p:nvSpPr>
        <p:spPr>
          <a:xfrm>
            <a:off x="2154050" y="2628196"/>
            <a:ext cx="2425781" cy="338554"/>
          </a:xfrm>
          <a:prstGeom prst="rect">
            <a:avLst/>
          </a:prstGeom>
          <a:noFill/>
        </p:spPr>
        <p:txBody>
          <a:bodyPr wrap="square">
            <a:spAutoFit/>
          </a:bodyPr>
          <a:lstStyle/>
          <a:p>
            <a:pPr algn="ctr"/>
            <a:r>
              <a:rPr lang="en-US" sz="1600" b="1" i="1" dirty="0">
                <a:solidFill>
                  <a:srgbClr val="CEB992"/>
                </a:solidFill>
                <a:effectLst/>
                <a:latin typeface="Arial" panose="020B0604020202020204" pitchFamily="34" charset="0"/>
                <a:cs typeface="Arial" panose="020B0604020202020204" pitchFamily="34" charset="0"/>
              </a:rPr>
              <a:t>Fall 2023 Enrollment</a:t>
            </a:r>
            <a:endParaRPr lang="en-US" sz="1600" b="1" i="1" dirty="0">
              <a:solidFill>
                <a:srgbClr val="CEB992"/>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958D9250-2350-E0EE-89BE-86A1F99F5537}"/>
              </a:ext>
            </a:extLst>
          </p:cNvPr>
          <p:cNvCxnSpPr>
            <a:cxnSpLocks/>
          </p:cNvCxnSpPr>
          <p:nvPr/>
        </p:nvCxnSpPr>
        <p:spPr>
          <a:xfrm flipH="1">
            <a:off x="3136027" y="2555044"/>
            <a:ext cx="450369" cy="0"/>
          </a:xfrm>
          <a:prstGeom prst="line">
            <a:avLst/>
          </a:prstGeom>
          <a:ln w="28575">
            <a:solidFill>
              <a:srgbClr val="CEB99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2B5DB39-7A70-3461-6382-7EF1891B602B}"/>
              </a:ext>
            </a:extLst>
          </p:cNvPr>
          <p:cNvCxnSpPr>
            <a:cxnSpLocks/>
          </p:cNvCxnSpPr>
          <p:nvPr/>
        </p:nvCxnSpPr>
        <p:spPr>
          <a:xfrm>
            <a:off x="6101716" y="580644"/>
            <a:ext cx="0" cy="5696712"/>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5300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A5D366-DF5D-633E-5A1C-D697EC7AC24F}"/>
              </a:ext>
            </a:extLst>
          </p:cNvPr>
          <p:cNvSpPr txBox="1"/>
          <p:nvPr/>
        </p:nvSpPr>
        <p:spPr>
          <a:xfrm>
            <a:off x="483686" y="1941109"/>
            <a:ext cx="3419038" cy="2503249"/>
          </a:xfrm>
          <a:prstGeom prst="rect">
            <a:avLst/>
          </a:prstGeom>
          <a:noFill/>
        </p:spPr>
        <p:txBody>
          <a:bodyPr wrap="square" rtlCol="0">
            <a:spAutoFit/>
          </a:bodyPr>
          <a:lstStyle/>
          <a:p>
            <a:pPr>
              <a:lnSpc>
                <a:spcPts val="4680"/>
              </a:lnSpc>
            </a:pPr>
            <a:r>
              <a:rPr lang="en-US" sz="4400" b="1" dirty="0">
                <a:latin typeface="Arial" panose="020B0604020202020204" pitchFamily="34" charset="0"/>
                <a:cs typeface="Arial" panose="020B0604020202020204" pitchFamily="34" charset="0"/>
              </a:rPr>
              <a:t>Serving Beyond Our Red-Brick Exteriors</a:t>
            </a:r>
          </a:p>
        </p:txBody>
      </p:sp>
      <p:sp>
        <p:nvSpPr>
          <p:cNvPr id="5" name="TextBox 4">
            <a:extLst>
              <a:ext uri="{FF2B5EF4-FFF2-40B4-BE49-F238E27FC236}">
                <a16:creationId xmlns:a16="http://schemas.microsoft.com/office/drawing/2014/main" id="{F297D4EC-D4D3-F6FF-4AD9-4F064DA80D2A}"/>
              </a:ext>
            </a:extLst>
          </p:cNvPr>
          <p:cNvSpPr txBox="1"/>
          <p:nvPr/>
        </p:nvSpPr>
        <p:spPr>
          <a:xfrm>
            <a:off x="5122288" y="656706"/>
            <a:ext cx="1117644" cy="400110"/>
          </a:xfrm>
          <a:prstGeom prst="rect">
            <a:avLst/>
          </a:prstGeom>
          <a:noFill/>
        </p:spPr>
        <p:txBody>
          <a:bodyPr wrap="square">
            <a:spAutoFit/>
          </a:bodyPr>
          <a:lstStyle/>
          <a:p>
            <a:r>
              <a:rPr lang="en-US" sz="2000" b="1" dirty="0">
                <a:solidFill>
                  <a:srgbClr val="8E6E3C"/>
                </a:solidFill>
                <a:latin typeface="Arial" panose="020B0604020202020204" pitchFamily="34" charset="0"/>
                <a:cs typeface="Arial" panose="020B0604020202020204" pitchFamily="34" charset="0"/>
              </a:rPr>
              <a:t>Airport</a:t>
            </a:r>
            <a:endParaRPr lang="en-US" sz="2000" dirty="0">
              <a:solidFill>
                <a:srgbClr val="8E6E3C"/>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582BF94-E0E4-D08D-3F33-5F5E7DB4BAE3}"/>
              </a:ext>
            </a:extLst>
          </p:cNvPr>
          <p:cNvSpPr txBox="1"/>
          <p:nvPr/>
        </p:nvSpPr>
        <p:spPr>
          <a:xfrm>
            <a:off x="4720617" y="1069076"/>
            <a:ext cx="3169660" cy="2123658"/>
          </a:xfrm>
          <a:prstGeom prst="rect">
            <a:avLst/>
          </a:prstGeom>
          <a:noFill/>
        </p:spPr>
        <p:txBody>
          <a:bodyPr wrap="square">
            <a:spAutoFit/>
          </a:bodyPr>
          <a:lstStyle/>
          <a:p>
            <a:r>
              <a:rPr lang="en-US" sz="1100" i="1" dirty="0">
                <a:effectLst/>
                <a:latin typeface="Arial" panose="020B0604020202020204" pitchFamily="34" charset="0"/>
                <a:cs typeface="Arial" panose="020B0604020202020204" pitchFamily="34" charset="0"/>
              </a:rPr>
              <a:t>Commercial air service returns to Purdue University Airport in 2024.</a:t>
            </a:r>
            <a:endParaRPr lang="en-US" sz="1100" dirty="0">
              <a:effectLst/>
              <a:latin typeface="Arial" panose="020B0604020202020204" pitchFamily="34" charset="0"/>
              <a:cs typeface="Arial" panose="020B0604020202020204" pitchFamily="34" charset="0"/>
            </a:endParaRPr>
          </a:p>
          <a:p>
            <a:r>
              <a:rPr lang="en-US" sz="1100" dirty="0">
                <a:effectLst/>
                <a:latin typeface="Arial" panose="020B0604020202020204" pitchFamily="34" charset="0"/>
                <a:cs typeface="Arial" panose="020B0604020202020204" pitchFamily="34" charset="0"/>
              </a:rPr>
              <a:t>After almost 20 years, commercial air service is returning to the Purdue University Airport with nonstop flights connecting Greater Lafayette and Chicago. Commercial flights from Purdue will expand Discovery Park District at Purdue; serve the Greater Lafayette community; further accelerate economic growth; and synergize with the teaching, research and innovation of the future of modern air mobility that amplify the heritage of flying at Purdue University. </a:t>
            </a:r>
          </a:p>
        </p:txBody>
      </p:sp>
      <p:sp>
        <p:nvSpPr>
          <p:cNvPr id="10" name="TextBox 9">
            <a:extLst>
              <a:ext uri="{FF2B5EF4-FFF2-40B4-BE49-F238E27FC236}">
                <a16:creationId xmlns:a16="http://schemas.microsoft.com/office/drawing/2014/main" id="{E199969A-48F6-D7EE-854C-52BBC002BF28}"/>
              </a:ext>
            </a:extLst>
          </p:cNvPr>
          <p:cNvSpPr txBox="1"/>
          <p:nvPr/>
        </p:nvSpPr>
        <p:spPr>
          <a:xfrm>
            <a:off x="5080003" y="3478783"/>
            <a:ext cx="2993006" cy="400110"/>
          </a:xfrm>
          <a:prstGeom prst="rect">
            <a:avLst/>
          </a:prstGeom>
          <a:noFill/>
        </p:spPr>
        <p:txBody>
          <a:bodyPr wrap="square">
            <a:spAutoFit/>
          </a:bodyPr>
          <a:lstStyle/>
          <a:p>
            <a:r>
              <a:rPr lang="en-US" sz="2000" b="1" dirty="0">
                <a:solidFill>
                  <a:srgbClr val="8E6E3C"/>
                </a:solidFill>
                <a:latin typeface="Arial" panose="020B0604020202020204" pitchFamily="34" charset="0"/>
                <a:cs typeface="Arial" panose="020B0604020202020204" pitchFamily="34" charset="0"/>
              </a:rPr>
              <a:t>Broadband</a:t>
            </a:r>
            <a:endParaRPr lang="en-US" sz="2000" dirty="0">
              <a:solidFill>
                <a:srgbClr val="8E6E3C"/>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A49C6A3-93F4-EB66-4846-5DE55FB0BC55}"/>
              </a:ext>
            </a:extLst>
          </p:cNvPr>
          <p:cNvSpPr txBox="1"/>
          <p:nvPr/>
        </p:nvSpPr>
        <p:spPr>
          <a:xfrm>
            <a:off x="9082389" y="747568"/>
            <a:ext cx="2424458" cy="605294"/>
          </a:xfrm>
          <a:prstGeom prst="rect">
            <a:avLst/>
          </a:prstGeom>
          <a:noFill/>
        </p:spPr>
        <p:txBody>
          <a:bodyPr wrap="square">
            <a:spAutoFit/>
          </a:bodyPr>
          <a:lstStyle/>
          <a:p>
            <a:pPr>
              <a:lnSpc>
                <a:spcPts val="2000"/>
              </a:lnSpc>
            </a:pPr>
            <a:r>
              <a:rPr lang="en-US" sz="2000" b="1" dirty="0">
                <a:solidFill>
                  <a:srgbClr val="8E6E3C"/>
                </a:solidFill>
                <a:latin typeface="Arial" panose="020B0604020202020204" pitchFamily="34" charset="0"/>
                <a:cs typeface="Arial" panose="020B0604020202020204" pitchFamily="34" charset="0"/>
              </a:rPr>
              <a:t>America’s Hard-Tech Corridor</a:t>
            </a:r>
            <a:endParaRPr lang="en-US" sz="2000" dirty="0">
              <a:solidFill>
                <a:srgbClr val="8E6E3C"/>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D199D82-9F5E-08C5-C2B1-398EE7B80F2E}"/>
              </a:ext>
            </a:extLst>
          </p:cNvPr>
          <p:cNvSpPr txBox="1"/>
          <p:nvPr/>
        </p:nvSpPr>
        <p:spPr>
          <a:xfrm>
            <a:off x="4679820" y="3874277"/>
            <a:ext cx="3251107" cy="2292935"/>
          </a:xfrm>
          <a:prstGeom prst="rect">
            <a:avLst/>
          </a:prstGeom>
          <a:noFill/>
        </p:spPr>
        <p:txBody>
          <a:bodyPr wrap="square">
            <a:spAutoFit/>
          </a:bodyPr>
          <a:lstStyle/>
          <a:p>
            <a:r>
              <a:rPr lang="en-US" sz="1100" i="1" dirty="0">
                <a:effectLst/>
                <a:latin typeface="Arial" panose="020B0604020202020204" pitchFamily="34" charset="0"/>
                <a:cs typeface="Arial" panose="020B0604020202020204" pitchFamily="34" charset="0"/>
              </a:rPr>
              <a:t>Purdue launches broadband team in an effort to increase high-speed internet access, adoption and use throughout Indiana.</a:t>
            </a:r>
            <a:endParaRPr lang="en-US" sz="1100" dirty="0">
              <a:effectLst/>
              <a:latin typeface="Arial" panose="020B0604020202020204" pitchFamily="34" charset="0"/>
              <a:cs typeface="Arial" panose="020B0604020202020204" pitchFamily="34" charset="0"/>
            </a:endParaRPr>
          </a:p>
          <a:p>
            <a:r>
              <a:rPr lang="en-US" sz="1100" dirty="0">
                <a:effectLst/>
                <a:latin typeface="Arial" panose="020B0604020202020204" pitchFamily="34" charset="0"/>
                <a:cs typeface="Arial" panose="020B0604020202020204" pitchFamily="34" charset="0"/>
              </a:rPr>
              <a:t>Through its presence in every county in Indiana, Purdue is taking a leading role to ensure all Indiana families and businesses have access to affordable broadband internet service — which is crucial for success in the 21st century. Purdue is ensuring data accuracy that will help the state of Indiana in deploying the $868 million in federal funding from the Broadband Equity, Access, and Deployment Program for high-speed internet improvements.</a:t>
            </a:r>
          </a:p>
        </p:txBody>
      </p:sp>
      <p:sp>
        <p:nvSpPr>
          <p:cNvPr id="15" name="TextBox 14">
            <a:extLst>
              <a:ext uri="{FF2B5EF4-FFF2-40B4-BE49-F238E27FC236}">
                <a16:creationId xmlns:a16="http://schemas.microsoft.com/office/drawing/2014/main" id="{66A8CE3F-D595-8162-EEFC-6EBF7ED80DA9}"/>
              </a:ext>
            </a:extLst>
          </p:cNvPr>
          <p:cNvSpPr txBox="1"/>
          <p:nvPr/>
        </p:nvSpPr>
        <p:spPr>
          <a:xfrm>
            <a:off x="8683262" y="1376754"/>
            <a:ext cx="3025048" cy="1954381"/>
          </a:xfrm>
          <a:prstGeom prst="rect">
            <a:avLst/>
          </a:prstGeom>
          <a:noFill/>
        </p:spPr>
        <p:txBody>
          <a:bodyPr wrap="square">
            <a:spAutoFit/>
          </a:bodyPr>
          <a:lstStyle/>
          <a:p>
            <a:r>
              <a:rPr lang="en-US" sz="1100" i="1" dirty="0">
                <a:effectLst/>
                <a:latin typeface="Arial" panose="020B0604020202020204" pitchFamily="34" charset="0"/>
                <a:cs typeface="Arial" panose="020B0604020202020204" pitchFamily="34" charset="0"/>
              </a:rPr>
              <a:t>Purdue invests in making the Hard-Tech Corridor the most consequential engine of economic growth in the Midwest.</a:t>
            </a:r>
            <a:endParaRPr lang="en-US" sz="1100" dirty="0">
              <a:effectLst/>
              <a:latin typeface="Arial" panose="020B0604020202020204" pitchFamily="34" charset="0"/>
              <a:cs typeface="Arial" panose="020B0604020202020204" pitchFamily="34" charset="0"/>
            </a:endParaRPr>
          </a:p>
          <a:p>
            <a:r>
              <a:rPr lang="en-US" sz="1100" dirty="0">
                <a:effectLst/>
                <a:latin typeface="Arial" panose="020B0604020202020204" pitchFamily="34" charset="0"/>
                <a:cs typeface="Arial" panose="020B0604020202020204" pitchFamily="34" charset="0"/>
              </a:rPr>
              <a:t>Purdue University in Indianapolis will serve as one bookend for a 65-mile-long Hard-Tech Corridor in Indiana, stretching from downtown Indianapolis, through the LEAP Innovation District in Lebanon with new sites from companies such as Eli Lilly and Co., all the way to Discovery Park District in West Lafayette.</a:t>
            </a:r>
          </a:p>
        </p:txBody>
      </p:sp>
      <p:cxnSp>
        <p:nvCxnSpPr>
          <p:cNvPr id="16" name="Straight Connector 15">
            <a:extLst>
              <a:ext uri="{FF2B5EF4-FFF2-40B4-BE49-F238E27FC236}">
                <a16:creationId xmlns:a16="http://schemas.microsoft.com/office/drawing/2014/main" id="{8F364DFF-A974-A5BE-3DAB-7D8C8C2A4A3F}"/>
              </a:ext>
            </a:extLst>
          </p:cNvPr>
          <p:cNvCxnSpPr>
            <a:cxnSpLocks/>
          </p:cNvCxnSpPr>
          <p:nvPr/>
        </p:nvCxnSpPr>
        <p:spPr>
          <a:xfrm>
            <a:off x="4392762" y="662940"/>
            <a:ext cx="0" cy="551965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3F28703-12DB-FB50-4312-338BBC251F93}"/>
              </a:ext>
            </a:extLst>
          </p:cNvPr>
          <p:cNvCxnSpPr>
            <a:cxnSpLocks/>
          </p:cNvCxnSpPr>
          <p:nvPr/>
        </p:nvCxnSpPr>
        <p:spPr>
          <a:xfrm>
            <a:off x="8425162" y="662940"/>
            <a:ext cx="0" cy="551965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66C88ED-7292-013B-DDE6-4A62C0A52833}"/>
              </a:ext>
            </a:extLst>
          </p:cNvPr>
          <p:cNvSpPr txBox="1"/>
          <p:nvPr/>
        </p:nvSpPr>
        <p:spPr>
          <a:xfrm>
            <a:off x="9082389" y="3632074"/>
            <a:ext cx="2424458" cy="400110"/>
          </a:xfrm>
          <a:prstGeom prst="rect">
            <a:avLst/>
          </a:prstGeom>
          <a:noFill/>
        </p:spPr>
        <p:txBody>
          <a:bodyPr wrap="square">
            <a:spAutoFit/>
          </a:bodyPr>
          <a:lstStyle/>
          <a:p>
            <a:r>
              <a:rPr lang="en-US" sz="2000" b="1" dirty="0" err="1">
                <a:solidFill>
                  <a:srgbClr val="8E6E3C"/>
                </a:solidFill>
                <a:latin typeface="Arial" panose="020B0604020202020204" pitchFamily="34" charset="0"/>
                <a:cs typeface="Arial" panose="020B0604020202020204" pitchFamily="34" charset="0"/>
              </a:rPr>
              <a:t>Purdue@DC</a:t>
            </a:r>
            <a:endParaRPr lang="en-US" sz="2000" dirty="0">
              <a:solidFill>
                <a:srgbClr val="8E6E3C"/>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B083AEA-7D56-ADEE-48F1-3635B4EF88D0}"/>
              </a:ext>
            </a:extLst>
          </p:cNvPr>
          <p:cNvSpPr txBox="1"/>
          <p:nvPr/>
        </p:nvSpPr>
        <p:spPr>
          <a:xfrm>
            <a:off x="8683263" y="4045216"/>
            <a:ext cx="3025051" cy="2123658"/>
          </a:xfrm>
          <a:prstGeom prst="rect">
            <a:avLst/>
          </a:prstGeom>
          <a:noFill/>
        </p:spPr>
        <p:txBody>
          <a:bodyPr wrap="square">
            <a:spAutoFit/>
          </a:bodyPr>
          <a:lstStyle/>
          <a:p>
            <a:r>
              <a:rPr lang="en-US" sz="1100" i="1" dirty="0">
                <a:effectLst/>
                <a:latin typeface="Arial" panose="020B0604020202020204" pitchFamily="34" charset="0"/>
                <a:cs typeface="Arial" panose="020B0604020202020204" pitchFamily="34" charset="0"/>
              </a:rPr>
              <a:t>Purdue University serves our nation by bringing unique strengths to the capital.</a:t>
            </a:r>
            <a:endParaRPr lang="en-US" sz="1100" dirty="0">
              <a:effectLst/>
              <a:latin typeface="Arial" panose="020B0604020202020204" pitchFamily="34" charset="0"/>
              <a:cs typeface="Arial" panose="020B0604020202020204" pitchFamily="34" charset="0"/>
            </a:endParaRPr>
          </a:p>
          <a:p>
            <a:r>
              <a:rPr lang="en-US" sz="1100" dirty="0">
                <a:effectLst/>
                <a:latin typeface="Arial" panose="020B0604020202020204" pitchFamily="34" charset="0"/>
                <a:cs typeface="Arial" panose="020B0604020202020204" pitchFamily="34" charset="0"/>
              </a:rPr>
              <a:t>The </a:t>
            </a:r>
            <a:r>
              <a:rPr lang="en-US" sz="1100" dirty="0" err="1">
                <a:effectLst/>
                <a:latin typeface="Arial" panose="020B0604020202020204" pitchFamily="34" charset="0"/>
                <a:cs typeface="Arial" panose="020B0604020202020204" pitchFamily="34" charset="0"/>
              </a:rPr>
              <a:t>Purdue@DC</a:t>
            </a:r>
            <a:r>
              <a:rPr lang="en-US" sz="1100" dirty="0">
                <a:effectLst/>
                <a:latin typeface="Arial" panose="020B0604020202020204" pitchFamily="34" charset="0"/>
                <a:cs typeface="Arial" panose="020B0604020202020204" pitchFamily="34" charset="0"/>
              </a:rPr>
              <a:t> initiative is a commitment to expand Purdue’s footprint in our nation’s capital in an impactful way through five areas of concentration: the </a:t>
            </a:r>
            <a:r>
              <a:rPr lang="en-US" sz="1100" dirty="0" err="1">
                <a:effectLst/>
                <a:latin typeface="Arial" panose="020B0604020202020204" pitchFamily="34" charset="0"/>
                <a:cs typeface="Arial" panose="020B0604020202020204" pitchFamily="34" charset="0"/>
              </a:rPr>
              <a:t>Krach</a:t>
            </a:r>
            <a:r>
              <a:rPr lang="en-US" sz="1100" dirty="0">
                <a:effectLst/>
                <a:latin typeface="Arial" panose="020B0604020202020204" pitchFamily="34" charset="0"/>
                <a:cs typeface="Arial" panose="020B0604020202020204" pitchFamily="34" charset="0"/>
              </a:rPr>
              <a:t> Institute for Tech Diplomacy, the Purdue Applied Research Institute’s focus on national security and defense, PARI’s focus on global development and innovation, the Boilers Go to D.C. program, and the continued development of key government partnerships.</a:t>
            </a:r>
          </a:p>
        </p:txBody>
      </p:sp>
      <p:sp>
        <p:nvSpPr>
          <p:cNvPr id="17" name="Rectangle 16">
            <a:extLst>
              <a:ext uri="{FF2B5EF4-FFF2-40B4-BE49-F238E27FC236}">
                <a16:creationId xmlns:a16="http://schemas.microsoft.com/office/drawing/2014/main" id="{436A06A2-4B36-F860-570F-CE2D4E97A66C}"/>
              </a:ext>
            </a:extLst>
          </p:cNvPr>
          <p:cNvSpPr/>
          <p:nvPr/>
        </p:nvSpPr>
        <p:spPr>
          <a:xfrm>
            <a:off x="270364" y="209879"/>
            <a:ext cx="2043068"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A2F1D060-D220-36A5-0376-0C0D620883F9}"/>
              </a:ext>
            </a:extLst>
          </p:cNvPr>
          <p:cNvSpPr txBox="1"/>
          <p:nvPr/>
        </p:nvSpPr>
        <p:spPr>
          <a:xfrm>
            <a:off x="346651" y="209877"/>
            <a:ext cx="1928560"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A GLOBAL NETWORK</a:t>
            </a:r>
          </a:p>
        </p:txBody>
      </p:sp>
      <p:sp>
        <p:nvSpPr>
          <p:cNvPr id="3" name="TextBox 2">
            <a:extLst>
              <a:ext uri="{FF2B5EF4-FFF2-40B4-BE49-F238E27FC236}">
                <a16:creationId xmlns:a16="http://schemas.microsoft.com/office/drawing/2014/main" id="{89C4FD65-ABB9-467F-54AA-68E78A359844}"/>
              </a:ext>
            </a:extLst>
          </p:cNvPr>
          <p:cNvSpPr txBox="1"/>
          <p:nvPr/>
        </p:nvSpPr>
        <p:spPr>
          <a:xfrm>
            <a:off x="483686" y="4444358"/>
            <a:ext cx="3072314" cy="600164"/>
          </a:xfrm>
          <a:prstGeom prst="rect">
            <a:avLst/>
          </a:prstGeom>
          <a:noFill/>
        </p:spPr>
        <p:txBody>
          <a:bodyPr wrap="square">
            <a:spAutoFit/>
          </a:bodyPr>
          <a:lstStyle/>
          <a:p>
            <a:r>
              <a:rPr lang="en-US" sz="1100" b="1" dirty="0">
                <a:latin typeface="Arial" panose="020B0604020202020204" pitchFamily="34" charset="0"/>
                <a:cs typeface="Arial" panose="020B0604020202020204" pitchFamily="34" charset="0"/>
              </a:rPr>
              <a:t>Purdue is making strides in the development and support of our home state through four key “ABCD” focuses.</a:t>
            </a:r>
          </a:p>
        </p:txBody>
      </p:sp>
      <p:sp>
        <p:nvSpPr>
          <p:cNvPr id="6" name="TextBox 5">
            <a:extLst>
              <a:ext uri="{FF2B5EF4-FFF2-40B4-BE49-F238E27FC236}">
                <a16:creationId xmlns:a16="http://schemas.microsoft.com/office/drawing/2014/main" id="{6FEDDD9D-C8F0-E1D0-E8A8-7E9B9F6AE1EB}"/>
              </a:ext>
            </a:extLst>
          </p:cNvPr>
          <p:cNvSpPr txBox="1"/>
          <p:nvPr/>
        </p:nvSpPr>
        <p:spPr>
          <a:xfrm>
            <a:off x="4803833" y="671303"/>
            <a:ext cx="276170" cy="335576"/>
          </a:xfrm>
          <a:prstGeom prst="rect">
            <a:avLst/>
          </a:prstGeom>
          <a:noFill/>
        </p:spPr>
        <p:txBody>
          <a:bodyPr wrap="square">
            <a:spAutoFit/>
          </a:bodyPr>
          <a:lstStyle/>
          <a:p>
            <a:pPr algn="ctr"/>
            <a:r>
              <a:rPr lang="en-US" sz="1600" b="1" dirty="0">
                <a:solidFill>
                  <a:srgbClr val="8E6E3C"/>
                </a:solidFill>
                <a:latin typeface="Arial" panose="020B0604020202020204" pitchFamily="34" charset="0"/>
                <a:cs typeface="Arial" panose="020B0604020202020204" pitchFamily="34" charset="0"/>
              </a:rPr>
              <a:t>A</a:t>
            </a:r>
            <a:endParaRPr lang="en-US" sz="1600" dirty="0">
              <a:solidFill>
                <a:srgbClr val="8E6E3C"/>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D7A6F400-3290-384B-A6A7-DC3977D7D4D5}"/>
              </a:ext>
            </a:extLst>
          </p:cNvPr>
          <p:cNvSpPr/>
          <p:nvPr/>
        </p:nvSpPr>
        <p:spPr>
          <a:xfrm>
            <a:off x="4786712" y="695103"/>
            <a:ext cx="294842" cy="294842"/>
          </a:xfrm>
          <a:prstGeom prst="ellipse">
            <a:avLst/>
          </a:prstGeom>
          <a:noFill/>
          <a:ln>
            <a:solidFill>
              <a:srgbClr val="8E6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11C56F8-0251-B721-CD63-045060B454BB}"/>
              </a:ext>
            </a:extLst>
          </p:cNvPr>
          <p:cNvSpPr txBox="1"/>
          <p:nvPr/>
        </p:nvSpPr>
        <p:spPr>
          <a:xfrm>
            <a:off x="4797348" y="3513487"/>
            <a:ext cx="276170" cy="335576"/>
          </a:xfrm>
          <a:prstGeom prst="rect">
            <a:avLst/>
          </a:prstGeom>
          <a:noFill/>
        </p:spPr>
        <p:txBody>
          <a:bodyPr wrap="square">
            <a:spAutoFit/>
          </a:bodyPr>
          <a:lstStyle/>
          <a:p>
            <a:pPr algn="ctr"/>
            <a:r>
              <a:rPr lang="en-US" sz="1600" b="1" dirty="0">
                <a:solidFill>
                  <a:srgbClr val="8E6E3C"/>
                </a:solidFill>
                <a:latin typeface="Arial" panose="020B0604020202020204" pitchFamily="34" charset="0"/>
                <a:cs typeface="Arial" panose="020B0604020202020204" pitchFamily="34" charset="0"/>
              </a:rPr>
              <a:t>B</a:t>
            </a:r>
            <a:endParaRPr lang="en-US" sz="1600" dirty="0">
              <a:solidFill>
                <a:srgbClr val="8E6E3C"/>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D08541D9-D835-7BF4-48DD-85380043847B}"/>
              </a:ext>
            </a:extLst>
          </p:cNvPr>
          <p:cNvSpPr/>
          <p:nvPr/>
        </p:nvSpPr>
        <p:spPr>
          <a:xfrm>
            <a:off x="4780227" y="3537287"/>
            <a:ext cx="294842" cy="294842"/>
          </a:xfrm>
          <a:prstGeom prst="ellipse">
            <a:avLst/>
          </a:prstGeom>
          <a:noFill/>
          <a:ln>
            <a:solidFill>
              <a:srgbClr val="8E6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76968F8-668E-41DF-BCB6-1E2DBEF194A5}"/>
              </a:ext>
            </a:extLst>
          </p:cNvPr>
          <p:cNvSpPr txBox="1"/>
          <p:nvPr/>
        </p:nvSpPr>
        <p:spPr>
          <a:xfrm>
            <a:off x="8789098" y="847773"/>
            <a:ext cx="276170" cy="335576"/>
          </a:xfrm>
          <a:prstGeom prst="rect">
            <a:avLst/>
          </a:prstGeom>
          <a:noFill/>
        </p:spPr>
        <p:txBody>
          <a:bodyPr wrap="square">
            <a:spAutoFit/>
          </a:bodyPr>
          <a:lstStyle/>
          <a:p>
            <a:pPr algn="ctr"/>
            <a:r>
              <a:rPr lang="en-US" sz="1600" b="1" dirty="0">
                <a:solidFill>
                  <a:srgbClr val="8E6E3C"/>
                </a:solidFill>
                <a:latin typeface="Arial" panose="020B0604020202020204" pitchFamily="34" charset="0"/>
                <a:cs typeface="Arial" panose="020B0604020202020204" pitchFamily="34" charset="0"/>
              </a:rPr>
              <a:t>C</a:t>
            </a:r>
            <a:endParaRPr lang="en-US" sz="1600" dirty="0">
              <a:solidFill>
                <a:srgbClr val="8E6E3C"/>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8FD68958-8672-F541-2066-B6948721B14A}"/>
              </a:ext>
            </a:extLst>
          </p:cNvPr>
          <p:cNvSpPr/>
          <p:nvPr/>
        </p:nvSpPr>
        <p:spPr>
          <a:xfrm>
            <a:off x="8771977" y="871573"/>
            <a:ext cx="294842" cy="294842"/>
          </a:xfrm>
          <a:prstGeom prst="ellipse">
            <a:avLst/>
          </a:prstGeom>
          <a:noFill/>
          <a:ln>
            <a:solidFill>
              <a:srgbClr val="8E6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F1563BA-68F8-BE7C-9FE4-D7F7FE9F4F50}"/>
              </a:ext>
            </a:extLst>
          </p:cNvPr>
          <p:cNvSpPr txBox="1"/>
          <p:nvPr/>
        </p:nvSpPr>
        <p:spPr>
          <a:xfrm>
            <a:off x="8787547" y="3643974"/>
            <a:ext cx="276170" cy="335576"/>
          </a:xfrm>
          <a:prstGeom prst="rect">
            <a:avLst/>
          </a:prstGeom>
          <a:noFill/>
        </p:spPr>
        <p:txBody>
          <a:bodyPr wrap="square">
            <a:spAutoFit/>
          </a:bodyPr>
          <a:lstStyle/>
          <a:p>
            <a:pPr algn="ctr"/>
            <a:r>
              <a:rPr lang="en-US" sz="1600" b="1" dirty="0">
                <a:solidFill>
                  <a:srgbClr val="8E6E3C"/>
                </a:solidFill>
                <a:latin typeface="Arial" panose="020B0604020202020204" pitchFamily="34" charset="0"/>
                <a:cs typeface="Arial" panose="020B0604020202020204" pitchFamily="34" charset="0"/>
              </a:rPr>
              <a:t>D</a:t>
            </a:r>
            <a:endParaRPr lang="en-US" sz="1600" dirty="0">
              <a:solidFill>
                <a:srgbClr val="8E6E3C"/>
              </a:solidFill>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B73BB1CB-3C63-4EFF-5499-C07987FCB6F8}"/>
              </a:ext>
            </a:extLst>
          </p:cNvPr>
          <p:cNvSpPr/>
          <p:nvPr/>
        </p:nvSpPr>
        <p:spPr>
          <a:xfrm>
            <a:off x="8770426" y="3667774"/>
            <a:ext cx="294842" cy="294842"/>
          </a:xfrm>
          <a:prstGeom prst="ellipse">
            <a:avLst/>
          </a:prstGeom>
          <a:noFill/>
          <a:ln>
            <a:solidFill>
              <a:srgbClr val="8E6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3487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BBB64E-FF90-0062-C139-5C2812FBC5CF}"/>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ACE6FF3-EC88-DA87-2D65-A5721A70C26B}"/>
              </a:ext>
            </a:extLst>
          </p:cNvPr>
          <p:cNvSpPr/>
          <p:nvPr/>
        </p:nvSpPr>
        <p:spPr>
          <a:xfrm>
            <a:off x="270364" y="209879"/>
            <a:ext cx="2043068"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96467CF-6A87-76B6-89CA-00855F5AEA90}"/>
              </a:ext>
            </a:extLst>
          </p:cNvPr>
          <p:cNvSpPr txBox="1"/>
          <p:nvPr/>
        </p:nvSpPr>
        <p:spPr>
          <a:xfrm>
            <a:off x="346651" y="209877"/>
            <a:ext cx="1928560"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A GLOBAL NETWORK</a:t>
            </a:r>
          </a:p>
        </p:txBody>
      </p:sp>
    </p:spTree>
    <p:extLst>
      <p:ext uri="{BB962C8B-B14F-4D97-AF65-F5344CB8AC3E}">
        <p14:creationId xmlns:p14="http://schemas.microsoft.com/office/powerpoint/2010/main" val="817917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2D4F6A-1B3D-AD44-2F21-F0CE9B7C54EF}"/>
              </a:ext>
            </a:extLst>
          </p:cNvPr>
          <p:cNvSpPr txBox="1"/>
          <p:nvPr/>
        </p:nvSpPr>
        <p:spPr>
          <a:xfrm>
            <a:off x="6019066" y="949311"/>
            <a:ext cx="2531919" cy="5401479"/>
          </a:xfrm>
          <a:prstGeom prst="rect">
            <a:avLst/>
          </a:prstGeom>
          <a:noFill/>
        </p:spPr>
        <p:txBody>
          <a:bodyPr wrap="square">
            <a:spAutoFit/>
          </a:bodyPr>
          <a:lstStyle/>
          <a:p>
            <a:pPr>
              <a:spcBef>
                <a:spcPts val="600"/>
              </a:spcBef>
            </a:pPr>
            <a:r>
              <a:rPr lang="en-US" sz="1100" b="1" dirty="0">
                <a:effectLst/>
                <a:latin typeface="Arial" panose="020B0604020202020204" pitchFamily="34" charset="0"/>
                <a:cs typeface="Arial" panose="020B0604020202020204" pitchFamily="34" charset="0"/>
              </a:rPr>
              <a:t>We are proud of the community that grows here. Purdue brings together students from every background, every perspective and every walk of life to uncover new knowledge, understand who we are as individuals and create meaningful change that will transform the world. </a:t>
            </a:r>
            <a:endParaRPr lang="en-US" sz="1100" dirty="0">
              <a:effectLst/>
              <a:latin typeface="Arial" panose="020B0604020202020204" pitchFamily="34" charset="0"/>
              <a:cs typeface="Arial" panose="020B0604020202020204" pitchFamily="34" charset="0"/>
            </a:endParaRPr>
          </a:p>
          <a:p>
            <a:pPr>
              <a:spcBef>
                <a:spcPts val="1200"/>
              </a:spcBef>
            </a:pPr>
            <a:r>
              <a:rPr lang="en-US" sz="1100" b="1" dirty="0">
                <a:effectLst/>
                <a:latin typeface="Arial" panose="020B0604020202020204" pitchFamily="34" charset="0"/>
                <a:cs typeface="Arial" panose="020B0604020202020204" pitchFamily="34" charset="0"/>
              </a:rPr>
              <a:t>The complete </a:t>
            </a:r>
            <a:r>
              <a:rPr lang="en-US" sz="1100" b="1" dirty="0">
                <a:latin typeface="Arial" panose="020B0604020202020204" pitchFamily="34" charset="0"/>
                <a:cs typeface="Arial" panose="020B0604020202020204" pitchFamily="34" charset="0"/>
              </a:rPr>
              <a:t>u</a:t>
            </a:r>
            <a:r>
              <a:rPr lang="en-US" sz="1100" b="1" dirty="0">
                <a:effectLst/>
                <a:latin typeface="Arial" panose="020B0604020202020204" pitchFamily="34" charset="0"/>
                <a:cs typeface="Arial" panose="020B0604020202020204" pitchFamily="34" charset="0"/>
              </a:rPr>
              <a:t>niversity </a:t>
            </a:r>
            <a:r>
              <a:rPr lang="en-US" sz="1100" b="1" dirty="0">
                <a:latin typeface="Arial" panose="020B0604020202020204" pitchFamily="34" charset="0"/>
                <a:cs typeface="Arial" panose="020B0604020202020204" pitchFamily="34" charset="0"/>
              </a:rPr>
              <a:t>e</a:t>
            </a:r>
            <a:r>
              <a:rPr lang="en-US" sz="1100" b="1" dirty="0">
                <a:effectLst/>
                <a:latin typeface="Arial" panose="020B0604020202020204" pitchFamily="34" charset="0"/>
                <a:cs typeface="Arial" panose="020B0604020202020204" pitchFamily="34" charset="0"/>
              </a:rPr>
              <a:t>xperience</a:t>
            </a:r>
            <a:endParaRPr lang="en-US" sz="1100" dirty="0">
              <a:effectLst/>
              <a:latin typeface="Arial" panose="020B0604020202020204" pitchFamily="34" charset="0"/>
              <a:cs typeface="Arial" panose="020B0604020202020204" pitchFamily="34" charset="0"/>
            </a:endParaRPr>
          </a:p>
          <a:p>
            <a:pPr>
              <a:spcBef>
                <a:spcPts val="600"/>
              </a:spcBef>
            </a:pPr>
            <a:r>
              <a:rPr lang="en-US" sz="1100" dirty="0">
                <a:effectLst/>
                <a:latin typeface="Arial" panose="020B0604020202020204" pitchFamily="34" charset="0"/>
                <a:cs typeface="Arial" panose="020B0604020202020204" pitchFamily="34" charset="0"/>
              </a:rPr>
              <a:t>In our university residences, students learn and grow through the relationships they make, becoming a close-knit community of civic-minded global citizens. With unique educational opportunities, cultural centers, recreation and clubs, access to faculty members, and proximity to a wealth of campus resources, every Purdue student has room to focus on their goals, while getting the full collegiate experience, all in one place. On our West Lafayette campus, students can walk from their residence hall to class to Mackey Arena in the same day — our Division I athletics bring a kinetic atmosphere to campus on game day that’s impossible to re-create.</a:t>
            </a:r>
          </a:p>
        </p:txBody>
      </p:sp>
      <p:sp>
        <p:nvSpPr>
          <p:cNvPr id="5" name="Rectangle 4">
            <a:extLst>
              <a:ext uri="{FF2B5EF4-FFF2-40B4-BE49-F238E27FC236}">
                <a16:creationId xmlns:a16="http://schemas.microsoft.com/office/drawing/2014/main" id="{1461C3A5-9BE0-3D04-E409-4F7CAA6CC402}"/>
              </a:ext>
            </a:extLst>
          </p:cNvPr>
          <p:cNvSpPr/>
          <p:nvPr/>
        </p:nvSpPr>
        <p:spPr>
          <a:xfrm>
            <a:off x="270363" y="214093"/>
            <a:ext cx="2216805"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B20129D-0A7E-EFA0-985D-D4FC0A8C204E}"/>
              </a:ext>
            </a:extLst>
          </p:cNvPr>
          <p:cNvSpPr txBox="1"/>
          <p:nvPr/>
        </p:nvSpPr>
        <p:spPr>
          <a:xfrm>
            <a:off x="346650" y="209877"/>
            <a:ext cx="2092559"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COMMUNITY &amp; CULTURE</a:t>
            </a:r>
          </a:p>
        </p:txBody>
      </p:sp>
      <p:pic>
        <p:nvPicPr>
          <p:cNvPr id="8" name="Picture 7" descr="A black background with a yellow rectangle&#10;&#10;Description automatically generated">
            <a:extLst>
              <a:ext uri="{FF2B5EF4-FFF2-40B4-BE49-F238E27FC236}">
                <a16:creationId xmlns:a16="http://schemas.microsoft.com/office/drawing/2014/main" id="{F5944EA6-1B6E-CADE-B4BD-BE0D300B3FF9}"/>
              </a:ext>
            </a:extLst>
          </p:cNvPr>
          <p:cNvPicPr>
            <a:picLocks noChangeAspect="1"/>
          </p:cNvPicPr>
          <p:nvPr/>
        </p:nvPicPr>
        <p:blipFill>
          <a:blip r:embed="rId3"/>
          <a:stretch>
            <a:fillRect/>
          </a:stretch>
        </p:blipFill>
        <p:spPr>
          <a:xfrm>
            <a:off x="346651" y="2127743"/>
            <a:ext cx="4764842" cy="2963319"/>
          </a:xfrm>
          <a:prstGeom prst="rect">
            <a:avLst/>
          </a:prstGeom>
        </p:spPr>
      </p:pic>
      <p:sp>
        <p:nvSpPr>
          <p:cNvPr id="10" name="TextBox 9">
            <a:extLst>
              <a:ext uri="{FF2B5EF4-FFF2-40B4-BE49-F238E27FC236}">
                <a16:creationId xmlns:a16="http://schemas.microsoft.com/office/drawing/2014/main" id="{AA2FBB70-F45F-CC79-B4A0-2C8638C2D8E4}"/>
              </a:ext>
            </a:extLst>
          </p:cNvPr>
          <p:cNvSpPr txBox="1"/>
          <p:nvPr/>
        </p:nvSpPr>
        <p:spPr>
          <a:xfrm>
            <a:off x="9048407" y="951966"/>
            <a:ext cx="2440860" cy="5478423"/>
          </a:xfrm>
          <a:prstGeom prst="rect">
            <a:avLst/>
          </a:prstGeom>
          <a:noFill/>
        </p:spPr>
        <p:txBody>
          <a:bodyPr wrap="square">
            <a:spAutoFit/>
          </a:bodyPr>
          <a:lstStyle/>
          <a:p>
            <a:pPr>
              <a:spcBef>
                <a:spcPts val="600"/>
              </a:spcBef>
            </a:pPr>
            <a:r>
              <a:rPr lang="en-US" sz="1100" b="1" dirty="0">
                <a:effectLst/>
                <a:latin typeface="Arial" panose="020B0604020202020204" pitchFamily="34" charset="0"/>
                <a:cs typeface="Arial" panose="020B0604020202020204" pitchFamily="34" charset="0"/>
              </a:rPr>
              <a:t>Living and learning </a:t>
            </a:r>
            <a:r>
              <a:rPr lang="en-US" sz="1100" b="1" dirty="0">
                <a:latin typeface="Arial" panose="020B0604020202020204" pitchFamily="34" charset="0"/>
                <a:cs typeface="Arial" panose="020B0604020202020204" pitchFamily="34" charset="0"/>
              </a:rPr>
              <a:t>t</a:t>
            </a:r>
            <a:r>
              <a:rPr lang="en-US" sz="1100" b="1" dirty="0">
                <a:effectLst/>
                <a:latin typeface="Arial" panose="020B0604020202020204" pitchFamily="34" charset="0"/>
                <a:cs typeface="Arial" panose="020B0604020202020204" pitchFamily="34" charset="0"/>
              </a:rPr>
              <a:t>ogether</a:t>
            </a:r>
            <a:endParaRPr lang="en-US" sz="1100" dirty="0">
              <a:effectLst/>
              <a:latin typeface="Arial" panose="020B0604020202020204" pitchFamily="34" charset="0"/>
              <a:cs typeface="Arial" panose="020B0604020202020204" pitchFamily="34" charset="0"/>
            </a:endParaRPr>
          </a:p>
          <a:p>
            <a:pPr>
              <a:spcBef>
                <a:spcPts val="600"/>
              </a:spcBef>
            </a:pPr>
            <a:r>
              <a:rPr lang="en-US" sz="1100" dirty="0">
                <a:effectLst/>
                <a:latin typeface="Arial" panose="020B0604020202020204" pitchFamily="34" charset="0"/>
                <a:cs typeface="Arial" panose="020B0604020202020204" pitchFamily="34" charset="0"/>
              </a:rPr>
              <a:t>Students also have the opportunity to incorporate collaborative learning into their Purdue experience through learning communities. For example, our John Martinson Honors College and Residences enables 850 honors students to live and learn together within 20,000 square feet of academic space.</a:t>
            </a:r>
          </a:p>
          <a:p>
            <a:pPr>
              <a:spcBef>
                <a:spcPts val="1200"/>
              </a:spcBef>
            </a:pPr>
            <a:r>
              <a:rPr lang="en-US" sz="1100" b="1" dirty="0">
                <a:effectLst/>
                <a:latin typeface="Arial" panose="020B0604020202020204" pitchFamily="34" charset="0"/>
                <a:cs typeface="Arial" panose="020B0604020202020204" pitchFamily="34" charset="0"/>
              </a:rPr>
              <a:t>Engagement beyond the classroom</a:t>
            </a:r>
            <a:endParaRPr lang="en-US" sz="1100" dirty="0">
              <a:effectLst/>
              <a:latin typeface="Arial" panose="020B0604020202020204" pitchFamily="34" charset="0"/>
              <a:cs typeface="Arial" panose="020B0604020202020204" pitchFamily="34" charset="0"/>
            </a:endParaRPr>
          </a:p>
          <a:p>
            <a:pPr>
              <a:spcBef>
                <a:spcPts val="600"/>
              </a:spcBef>
            </a:pPr>
            <a:r>
              <a:rPr lang="en-US" sz="1100" dirty="0">
                <a:effectLst/>
                <a:latin typeface="Arial" panose="020B0604020202020204" pitchFamily="34" charset="0"/>
                <a:cs typeface="Arial" panose="020B0604020202020204" pitchFamily="34" charset="0"/>
              </a:rPr>
              <a:t>Students not only have the chance to gain new experiences on our campuses but are also able to take part in critical industries across the country. In 2023 alone, Purdue hosted leaders from government, industry and academia at the CHIPS for America summit in Washington, D.C.; the annual Tech Freedom Summit presented by the </a:t>
            </a:r>
            <a:r>
              <a:rPr lang="en-US" sz="1100" dirty="0" err="1">
                <a:effectLst/>
                <a:latin typeface="Arial" panose="020B0604020202020204" pitchFamily="34" charset="0"/>
                <a:cs typeface="Arial" panose="020B0604020202020204" pitchFamily="34" charset="0"/>
              </a:rPr>
              <a:t>Krach</a:t>
            </a:r>
            <a:r>
              <a:rPr lang="en-US" sz="1100" dirty="0">
                <a:effectLst/>
                <a:latin typeface="Arial" panose="020B0604020202020204" pitchFamily="34" charset="0"/>
                <a:cs typeface="Arial" panose="020B0604020202020204" pitchFamily="34" charset="0"/>
              </a:rPr>
              <a:t> Institute for Tech Diplomacy; the </a:t>
            </a:r>
            <a:r>
              <a:rPr lang="en-US" sz="1100" dirty="0" err="1">
                <a:effectLst/>
                <a:latin typeface="Arial" panose="020B0604020202020204" pitchFamily="34" charset="0"/>
                <a:cs typeface="Arial" panose="020B0604020202020204" pitchFamily="34" charset="0"/>
              </a:rPr>
              <a:t>eXcellence</a:t>
            </a:r>
            <a:r>
              <a:rPr lang="en-US" sz="1100" dirty="0">
                <a:effectLst/>
                <a:latin typeface="Arial" panose="020B0604020202020204" pitchFamily="34" charset="0"/>
                <a:cs typeface="Arial" panose="020B0604020202020204" pitchFamily="34" charset="0"/>
              </a:rPr>
              <a:t> in Manufacturing and Operations Initiative summit; the Purdue Silicon Summit; and more. And in 2023, Purdue motorsports engineering students were on 32 of the 33 IndyCar teams participating in the Indy 500.</a:t>
            </a:r>
          </a:p>
        </p:txBody>
      </p:sp>
      <p:cxnSp>
        <p:nvCxnSpPr>
          <p:cNvPr id="11" name="Straight Connector 10">
            <a:extLst>
              <a:ext uri="{FF2B5EF4-FFF2-40B4-BE49-F238E27FC236}">
                <a16:creationId xmlns:a16="http://schemas.microsoft.com/office/drawing/2014/main" id="{355593F5-D68E-352D-16EF-CE2C852B1465}"/>
              </a:ext>
            </a:extLst>
          </p:cNvPr>
          <p:cNvCxnSpPr>
            <a:cxnSpLocks/>
          </p:cNvCxnSpPr>
          <p:nvPr/>
        </p:nvCxnSpPr>
        <p:spPr>
          <a:xfrm>
            <a:off x="5608914" y="1050911"/>
            <a:ext cx="0" cy="4987009"/>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6629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tue of a person sitting on a stone ledge&#10;&#10;Description automatically generated">
            <a:extLst>
              <a:ext uri="{FF2B5EF4-FFF2-40B4-BE49-F238E27FC236}">
                <a16:creationId xmlns:a16="http://schemas.microsoft.com/office/drawing/2014/main" id="{633FCFCA-3290-AED8-0A1E-911587446D3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FF52B5EF-1324-7CBA-9EB0-B0F9C9EE9307}"/>
              </a:ext>
            </a:extLst>
          </p:cNvPr>
          <p:cNvSpPr/>
          <p:nvPr/>
        </p:nvSpPr>
        <p:spPr>
          <a:xfrm>
            <a:off x="5023413" y="236079"/>
            <a:ext cx="7168587" cy="6858002"/>
          </a:xfrm>
          <a:prstGeom prst="rect">
            <a:avLst/>
          </a:prstGeom>
          <a:gradFill flip="none" rotWithShape="1">
            <a:gsLst>
              <a:gs pos="0">
                <a:schemeClr val="tx1">
                  <a:alpha val="89000"/>
                </a:schemeClr>
              </a:gs>
              <a:gs pos="57000">
                <a:schemeClr val="tx1">
                  <a:alpha val="60000"/>
                </a:schemeClr>
              </a:gs>
              <a:gs pos="100000">
                <a:schemeClr val="tx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F2C3F6C-8072-3348-A287-DD421F9DE114}"/>
              </a:ext>
            </a:extLst>
          </p:cNvPr>
          <p:cNvSpPr/>
          <p:nvPr/>
        </p:nvSpPr>
        <p:spPr>
          <a:xfrm>
            <a:off x="5839891" y="1268875"/>
            <a:ext cx="2118167" cy="338553"/>
          </a:xfrm>
          <a:prstGeom prst="rect">
            <a:avLst/>
          </a:prstGeom>
          <a:solidFill>
            <a:srgbClr val="CE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C6D739C-0064-6AD3-CABA-491D02E4A54C}"/>
              </a:ext>
            </a:extLst>
          </p:cNvPr>
          <p:cNvSpPr txBox="1"/>
          <p:nvPr/>
        </p:nvSpPr>
        <p:spPr>
          <a:xfrm>
            <a:off x="5724144" y="910060"/>
            <a:ext cx="2326511"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Section One</a:t>
            </a:r>
          </a:p>
        </p:txBody>
      </p:sp>
      <p:sp>
        <p:nvSpPr>
          <p:cNvPr id="10" name="TextBox 9">
            <a:extLst>
              <a:ext uri="{FF2B5EF4-FFF2-40B4-BE49-F238E27FC236}">
                <a16:creationId xmlns:a16="http://schemas.microsoft.com/office/drawing/2014/main" id="{5E757CD4-7BB9-96C6-F45E-3E29A5D42437}"/>
              </a:ext>
            </a:extLst>
          </p:cNvPr>
          <p:cNvSpPr txBox="1"/>
          <p:nvPr/>
        </p:nvSpPr>
        <p:spPr>
          <a:xfrm>
            <a:off x="5909338" y="1277341"/>
            <a:ext cx="1979272"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WHO WE ARE</a:t>
            </a:r>
          </a:p>
        </p:txBody>
      </p:sp>
      <p:sp>
        <p:nvSpPr>
          <p:cNvPr id="11" name="Rectangle 10">
            <a:extLst>
              <a:ext uri="{FF2B5EF4-FFF2-40B4-BE49-F238E27FC236}">
                <a16:creationId xmlns:a16="http://schemas.microsoft.com/office/drawing/2014/main" id="{D96CB288-F2B9-0E20-4A25-0EC780DCF7E9}"/>
              </a:ext>
            </a:extLst>
          </p:cNvPr>
          <p:cNvSpPr/>
          <p:nvPr/>
        </p:nvSpPr>
        <p:spPr>
          <a:xfrm>
            <a:off x="5839890" y="2174590"/>
            <a:ext cx="2118167" cy="338553"/>
          </a:xfrm>
          <a:prstGeom prst="rect">
            <a:avLst/>
          </a:prstGeom>
          <a:solidFill>
            <a:srgbClr val="CE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32EF259-FEF9-35B4-766C-7E8CC24804BB}"/>
              </a:ext>
            </a:extLst>
          </p:cNvPr>
          <p:cNvSpPr txBox="1"/>
          <p:nvPr/>
        </p:nvSpPr>
        <p:spPr>
          <a:xfrm>
            <a:off x="5724144" y="1815775"/>
            <a:ext cx="2326511"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Section Two</a:t>
            </a:r>
          </a:p>
        </p:txBody>
      </p:sp>
      <p:sp>
        <p:nvSpPr>
          <p:cNvPr id="13" name="TextBox 12">
            <a:extLst>
              <a:ext uri="{FF2B5EF4-FFF2-40B4-BE49-F238E27FC236}">
                <a16:creationId xmlns:a16="http://schemas.microsoft.com/office/drawing/2014/main" id="{234BFBAD-DAB4-E5F4-6C86-2EBDB6745CAB}"/>
              </a:ext>
            </a:extLst>
          </p:cNvPr>
          <p:cNvSpPr txBox="1"/>
          <p:nvPr/>
        </p:nvSpPr>
        <p:spPr>
          <a:xfrm>
            <a:off x="5907481" y="2183275"/>
            <a:ext cx="198298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OUR STRATEGY</a:t>
            </a:r>
          </a:p>
        </p:txBody>
      </p:sp>
      <p:sp>
        <p:nvSpPr>
          <p:cNvPr id="14" name="Rectangle 13">
            <a:extLst>
              <a:ext uri="{FF2B5EF4-FFF2-40B4-BE49-F238E27FC236}">
                <a16:creationId xmlns:a16="http://schemas.microsoft.com/office/drawing/2014/main" id="{4FF3AC45-2010-430D-E73C-91BFDA9E1F03}"/>
              </a:ext>
            </a:extLst>
          </p:cNvPr>
          <p:cNvSpPr/>
          <p:nvPr/>
        </p:nvSpPr>
        <p:spPr>
          <a:xfrm>
            <a:off x="5719973" y="3080305"/>
            <a:ext cx="2430682" cy="584775"/>
          </a:xfrm>
          <a:prstGeom prst="rect">
            <a:avLst/>
          </a:prstGeom>
          <a:solidFill>
            <a:srgbClr val="CE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09E55185-7E52-B641-FE65-69849988B874}"/>
              </a:ext>
            </a:extLst>
          </p:cNvPr>
          <p:cNvSpPr txBox="1"/>
          <p:nvPr/>
        </p:nvSpPr>
        <p:spPr>
          <a:xfrm>
            <a:off x="5724144" y="2721490"/>
            <a:ext cx="2326511"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Section Three</a:t>
            </a:r>
          </a:p>
        </p:txBody>
      </p:sp>
      <p:sp>
        <p:nvSpPr>
          <p:cNvPr id="16" name="TextBox 15">
            <a:extLst>
              <a:ext uri="{FF2B5EF4-FFF2-40B4-BE49-F238E27FC236}">
                <a16:creationId xmlns:a16="http://schemas.microsoft.com/office/drawing/2014/main" id="{920388BC-A890-27B8-4EF4-55B54F378A68}"/>
              </a:ext>
            </a:extLst>
          </p:cNvPr>
          <p:cNvSpPr txBox="1"/>
          <p:nvPr/>
        </p:nvSpPr>
        <p:spPr>
          <a:xfrm>
            <a:off x="5625707" y="3108991"/>
            <a:ext cx="2529643"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STUDENT-CENTERED ACADEMICS</a:t>
            </a:r>
          </a:p>
        </p:txBody>
      </p:sp>
      <p:sp>
        <p:nvSpPr>
          <p:cNvPr id="17" name="Rectangle 16">
            <a:extLst>
              <a:ext uri="{FF2B5EF4-FFF2-40B4-BE49-F238E27FC236}">
                <a16:creationId xmlns:a16="http://schemas.microsoft.com/office/drawing/2014/main" id="{F7550BA7-0B9A-317A-3C38-08D28DCFD429}"/>
              </a:ext>
            </a:extLst>
          </p:cNvPr>
          <p:cNvSpPr/>
          <p:nvPr/>
        </p:nvSpPr>
        <p:spPr>
          <a:xfrm>
            <a:off x="5737337" y="4293956"/>
            <a:ext cx="2413318" cy="338553"/>
          </a:xfrm>
          <a:prstGeom prst="rect">
            <a:avLst/>
          </a:prstGeom>
          <a:solidFill>
            <a:srgbClr val="CE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690C31EF-2557-92DC-04C7-409F4A44723D}"/>
              </a:ext>
            </a:extLst>
          </p:cNvPr>
          <p:cNvSpPr txBox="1"/>
          <p:nvPr/>
        </p:nvSpPr>
        <p:spPr>
          <a:xfrm>
            <a:off x="5805690" y="3935141"/>
            <a:ext cx="2326511"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Section Four</a:t>
            </a:r>
          </a:p>
        </p:txBody>
      </p:sp>
      <p:sp>
        <p:nvSpPr>
          <p:cNvPr id="19" name="TextBox 18">
            <a:extLst>
              <a:ext uri="{FF2B5EF4-FFF2-40B4-BE49-F238E27FC236}">
                <a16:creationId xmlns:a16="http://schemas.microsoft.com/office/drawing/2014/main" id="{7AFB7B2F-24F4-F6B6-714D-6AE0A1779591}"/>
              </a:ext>
            </a:extLst>
          </p:cNvPr>
          <p:cNvSpPr txBox="1"/>
          <p:nvPr/>
        </p:nvSpPr>
        <p:spPr>
          <a:xfrm>
            <a:off x="6199304" y="4302641"/>
            <a:ext cx="1541470"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OUR FACULTY</a:t>
            </a:r>
          </a:p>
        </p:txBody>
      </p:sp>
      <p:sp>
        <p:nvSpPr>
          <p:cNvPr id="20" name="Rectangle 19">
            <a:extLst>
              <a:ext uri="{FF2B5EF4-FFF2-40B4-BE49-F238E27FC236}">
                <a16:creationId xmlns:a16="http://schemas.microsoft.com/office/drawing/2014/main" id="{0C62E0B9-BCC6-22A4-2489-8CBD58438CAB}"/>
              </a:ext>
            </a:extLst>
          </p:cNvPr>
          <p:cNvSpPr/>
          <p:nvPr/>
        </p:nvSpPr>
        <p:spPr>
          <a:xfrm>
            <a:off x="9103953" y="1274396"/>
            <a:ext cx="2395957" cy="338553"/>
          </a:xfrm>
          <a:prstGeom prst="rect">
            <a:avLst/>
          </a:prstGeom>
          <a:solidFill>
            <a:srgbClr val="CE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8F475B4-F01E-F982-DB2D-B94C600557AF}"/>
              </a:ext>
            </a:extLst>
          </p:cNvPr>
          <p:cNvSpPr txBox="1"/>
          <p:nvPr/>
        </p:nvSpPr>
        <p:spPr>
          <a:xfrm>
            <a:off x="9127102" y="915581"/>
            <a:ext cx="2326511"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Section Five</a:t>
            </a:r>
          </a:p>
        </p:txBody>
      </p:sp>
      <p:sp>
        <p:nvSpPr>
          <p:cNvPr id="22" name="TextBox 21">
            <a:extLst>
              <a:ext uri="{FF2B5EF4-FFF2-40B4-BE49-F238E27FC236}">
                <a16:creationId xmlns:a16="http://schemas.microsoft.com/office/drawing/2014/main" id="{5670058A-4E75-D71C-8367-591591948299}"/>
              </a:ext>
            </a:extLst>
          </p:cNvPr>
          <p:cNvSpPr txBox="1"/>
          <p:nvPr/>
        </p:nvSpPr>
        <p:spPr>
          <a:xfrm>
            <a:off x="9138676" y="1283081"/>
            <a:ext cx="2326510"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RESEARCH</a:t>
            </a:r>
          </a:p>
        </p:txBody>
      </p:sp>
      <p:sp>
        <p:nvSpPr>
          <p:cNvPr id="23" name="Rectangle 22">
            <a:extLst>
              <a:ext uri="{FF2B5EF4-FFF2-40B4-BE49-F238E27FC236}">
                <a16:creationId xmlns:a16="http://schemas.microsoft.com/office/drawing/2014/main" id="{C4AA021A-4110-BD1E-E54C-5B00306BF6FE}"/>
              </a:ext>
            </a:extLst>
          </p:cNvPr>
          <p:cNvSpPr/>
          <p:nvPr/>
        </p:nvSpPr>
        <p:spPr>
          <a:xfrm>
            <a:off x="9103953" y="2177692"/>
            <a:ext cx="2395957" cy="338553"/>
          </a:xfrm>
          <a:prstGeom prst="rect">
            <a:avLst/>
          </a:prstGeom>
          <a:solidFill>
            <a:srgbClr val="CE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0AF5ACB-78B8-70EB-138D-CA3FED82C00B}"/>
              </a:ext>
            </a:extLst>
          </p:cNvPr>
          <p:cNvSpPr txBox="1"/>
          <p:nvPr/>
        </p:nvSpPr>
        <p:spPr>
          <a:xfrm>
            <a:off x="9127102" y="1818877"/>
            <a:ext cx="2326511"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Section Six</a:t>
            </a:r>
          </a:p>
        </p:txBody>
      </p:sp>
      <p:sp>
        <p:nvSpPr>
          <p:cNvPr id="25" name="TextBox 24">
            <a:extLst>
              <a:ext uri="{FF2B5EF4-FFF2-40B4-BE49-F238E27FC236}">
                <a16:creationId xmlns:a16="http://schemas.microsoft.com/office/drawing/2014/main" id="{4233BE78-9EDC-DC1E-4319-ED0DCB0BD939}"/>
              </a:ext>
            </a:extLst>
          </p:cNvPr>
          <p:cNvSpPr txBox="1"/>
          <p:nvPr/>
        </p:nvSpPr>
        <p:spPr>
          <a:xfrm>
            <a:off x="9138676" y="2186377"/>
            <a:ext cx="2326510"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INNOVATION</a:t>
            </a:r>
          </a:p>
        </p:txBody>
      </p:sp>
      <p:sp>
        <p:nvSpPr>
          <p:cNvPr id="26" name="Rectangle 25">
            <a:extLst>
              <a:ext uri="{FF2B5EF4-FFF2-40B4-BE49-F238E27FC236}">
                <a16:creationId xmlns:a16="http://schemas.microsoft.com/office/drawing/2014/main" id="{3B71A3F7-B731-D4FC-4CFF-C3A14469B9D6}"/>
              </a:ext>
            </a:extLst>
          </p:cNvPr>
          <p:cNvSpPr/>
          <p:nvPr/>
        </p:nvSpPr>
        <p:spPr>
          <a:xfrm>
            <a:off x="9103953" y="3069200"/>
            <a:ext cx="2395958" cy="338553"/>
          </a:xfrm>
          <a:prstGeom prst="rect">
            <a:avLst/>
          </a:prstGeom>
          <a:solidFill>
            <a:srgbClr val="CE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6E25EB35-0F58-DFBE-661C-F880AA6C09AD}"/>
              </a:ext>
            </a:extLst>
          </p:cNvPr>
          <p:cNvSpPr txBox="1"/>
          <p:nvPr/>
        </p:nvSpPr>
        <p:spPr>
          <a:xfrm>
            <a:off x="9127102" y="2710385"/>
            <a:ext cx="2326511"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Section Seven</a:t>
            </a:r>
          </a:p>
        </p:txBody>
      </p:sp>
      <p:sp>
        <p:nvSpPr>
          <p:cNvPr id="28" name="TextBox 27">
            <a:extLst>
              <a:ext uri="{FF2B5EF4-FFF2-40B4-BE49-F238E27FC236}">
                <a16:creationId xmlns:a16="http://schemas.microsoft.com/office/drawing/2014/main" id="{3DE27AFF-2C6B-E843-22AC-303321EE354A}"/>
              </a:ext>
            </a:extLst>
          </p:cNvPr>
          <p:cNvSpPr txBox="1"/>
          <p:nvPr/>
        </p:nvSpPr>
        <p:spPr>
          <a:xfrm>
            <a:off x="9061633" y="3080305"/>
            <a:ext cx="2480595"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A GLOBAL NETWORK</a:t>
            </a:r>
          </a:p>
        </p:txBody>
      </p:sp>
      <p:sp>
        <p:nvSpPr>
          <p:cNvPr id="29" name="Rectangle 28">
            <a:extLst>
              <a:ext uri="{FF2B5EF4-FFF2-40B4-BE49-F238E27FC236}">
                <a16:creationId xmlns:a16="http://schemas.microsoft.com/office/drawing/2014/main" id="{ADFD5F76-2310-4779-9BFF-4A2C4CA89EDB}"/>
              </a:ext>
            </a:extLst>
          </p:cNvPr>
          <p:cNvSpPr/>
          <p:nvPr/>
        </p:nvSpPr>
        <p:spPr>
          <a:xfrm>
            <a:off x="9103953" y="4035248"/>
            <a:ext cx="2395957" cy="589775"/>
          </a:xfrm>
          <a:prstGeom prst="rect">
            <a:avLst/>
          </a:prstGeom>
          <a:solidFill>
            <a:srgbClr val="CE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3B9C4074-C952-B947-FF1A-8E99EDF47123}"/>
              </a:ext>
            </a:extLst>
          </p:cNvPr>
          <p:cNvSpPr txBox="1"/>
          <p:nvPr/>
        </p:nvSpPr>
        <p:spPr>
          <a:xfrm>
            <a:off x="9127102" y="3676433"/>
            <a:ext cx="2326511"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Section Eight</a:t>
            </a:r>
          </a:p>
        </p:txBody>
      </p:sp>
      <p:sp>
        <p:nvSpPr>
          <p:cNvPr id="31" name="TextBox 30">
            <a:extLst>
              <a:ext uri="{FF2B5EF4-FFF2-40B4-BE49-F238E27FC236}">
                <a16:creationId xmlns:a16="http://schemas.microsoft.com/office/drawing/2014/main" id="{4B9E6E0A-07F8-ED8D-4421-C14D7F5A9011}"/>
              </a:ext>
            </a:extLst>
          </p:cNvPr>
          <p:cNvSpPr txBox="1"/>
          <p:nvPr/>
        </p:nvSpPr>
        <p:spPr>
          <a:xfrm>
            <a:off x="9138676" y="4070501"/>
            <a:ext cx="2326510"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COMMUNITY AND CULTURE</a:t>
            </a:r>
          </a:p>
        </p:txBody>
      </p:sp>
      <p:cxnSp>
        <p:nvCxnSpPr>
          <p:cNvPr id="33" name="Straight Connector 32">
            <a:extLst>
              <a:ext uri="{FF2B5EF4-FFF2-40B4-BE49-F238E27FC236}">
                <a16:creationId xmlns:a16="http://schemas.microsoft.com/office/drawing/2014/main" id="{18B6C20A-7644-0187-DDA4-6B9FC20A4849}"/>
              </a:ext>
            </a:extLst>
          </p:cNvPr>
          <p:cNvCxnSpPr>
            <a:cxnSpLocks/>
          </p:cNvCxnSpPr>
          <p:nvPr/>
        </p:nvCxnSpPr>
        <p:spPr>
          <a:xfrm>
            <a:off x="8629651" y="910060"/>
            <a:ext cx="0" cy="3847678"/>
          </a:xfrm>
          <a:prstGeom prst="line">
            <a:avLst/>
          </a:prstGeom>
          <a:ln>
            <a:solidFill>
              <a:srgbClr val="CEB992"/>
            </a:solidFill>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4516FFE2-045F-9AB7-612D-6BB3B50E2332}"/>
              </a:ext>
            </a:extLst>
          </p:cNvPr>
          <p:cNvSpPr txBox="1"/>
          <p:nvPr/>
        </p:nvSpPr>
        <p:spPr>
          <a:xfrm>
            <a:off x="8910308" y="5619253"/>
            <a:ext cx="2760097" cy="646331"/>
          </a:xfrm>
          <a:prstGeom prst="rect">
            <a:avLst/>
          </a:prstGeom>
          <a:noFill/>
        </p:spPr>
        <p:txBody>
          <a:bodyPr wrap="square">
            <a:spAutoFit/>
          </a:bodyPr>
          <a:lstStyle/>
          <a:p>
            <a:r>
              <a:rPr lang="en-US" sz="1200" b="1" dirty="0">
                <a:solidFill>
                  <a:srgbClr val="C4BFC0"/>
                </a:solidFill>
                <a:effectLst/>
                <a:latin typeface="Arial" panose="020B0604020202020204" pitchFamily="34" charset="0"/>
                <a:cs typeface="Arial" panose="020B0604020202020204" pitchFamily="34" charset="0"/>
              </a:rPr>
              <a:t>Neil Armstrong statue </a:t>
            </a:r>
            <a:endParaRPr lang="en-US" sz="1200" dirty="0">
              <a:solidFill>
                <a:srgbClr val="C4BFC0"/>
              </a:solidFill>
              <a:effectLst/>
              <a:latin typeface="Arial" panose="020B0604020202020204" pitchFamily="34" charset="0"/>
              <a:cs typeface="Arial" panose="020B0604020202020204" pitchFamily="34" charset="0"/>
            </a:endParaRPr>
          </a:p>
          <a:p>
            <a:r>
              <a:rPr lang="en-US" sz="1200" i="1" dirty="0">
                <a:solidFill>
                  <a:srgbClr val="C4BFC0"/>
                </a:solidFill>
                <a:effectLst/>
                <a:latin typeface="Arial" panose="020B0604020202020204" pitchFamily="34" charset="0"/>
                <a:cs typeface="Arial" panose="020B0604020202020204" pitchFamily="34" charset="0"/>
              </a:rPr>
              <a:t>Located on Stadium Avenue by the Neil Armstrong Hall of Engineering</a:t>
            </a:r>
            <a:endParaRPr lang="en-US" sz="1200" dirty="0">
              <a:solidFill>
                <a:srgbClr val="C4BFC0"/>
              </a:solidFill>
              <a:effectLst/>
              <a:latin typeface="Arial" panose="020B0604020202020204" pitchFamily="34" charset="0"/>
              <a:cs typeface="Arial" panose="020B0604020202020204" pitchFamily="34" charset="0"/>
            </a:endParaRPr>
          </a:p>
        </p:txBody>
      </p:sp>
      <p:cxnSp>
        <p:nvCxnSpPr>
          <p:cNvPr id="37" name="Straight Connector 36">
            <a:extLst>
              <a:ext uri="{FF2B5EF4-FFF2-40B4-BE49-F238E27FC236}">
                <a16:creationId xmlns:a16="http://schemas.microsoft.com/office/drawing/2014/main" id="{1D1F4707-A146-29BB-D39A-08C6250B1BCA}"/>
              </a:ext>
            </a:extLst>
          </p:cNvPr>
          <p:cNvCxnSpPr>
            <a:cxnSpLocks/>
          </p:cNvCxnSpPr>
          <p:nvPr/>
        </p:nvCxnSpPr>
        <p:spPr>
          <a:xfrm>
            <a:off x="8631519" y="5619253"/>
            <a:ext cx="0" cy="636443"/>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0311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asketball game in a stadium&#10;&#10;Description automatically generated">
            <a:extLst>
              <a:ext uri="{FF2B5EF4-FFF2-40B4-BE49-F238E27FC236}">
                <a16:creationId xmlns:a16="http://schemas.microsoft.com/office/drawing/2014/main" id="{7B2D8219-1934-2721-73A4-54F1C404C24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A934AC88-8A4E-41B3-5BD9-AA7F79ABC93B}"/>
              </a:ext>
            </a:extLst>
          </p:cNvPr>
          <p:cNvSpPr/>
          <p:nvPr/>
        </p:nvSpPr>
        <p:spPr>
          <a:xfrm>
            <a:off x="7196958" y="0"/>
            <a:ext cx="4995041" cy="6858000"/>
          </a:xfrm>
          <a:prstGeom prst="rect">
            <a:avLst/>
          </a:prstGeom>
          <a:solidFill>
            <a:srgbClr val="0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8C570C-88B7-8E73-38EE-8E5D3ABF2E0E}"/>
              </a:ext>
            </a:extLst>
          </p:cNvPr>
          <p:cNvSpPr/>
          <p:nvPr/>
        </p:nvSpPr>
        <p:spPr>
          <a:xfrm>
            <a:off x="270363" y="214093"/>
            <a:ext cx="2216805"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C972EB5-80D9-0A48-CAE1-3117D132EB4B}"/>
              </a:ext>
            </a:extLst>
          </p:cNvPr>
          <p:cNvSpPr txBox="1"/>
          <p:nvPr/>
        </p:nvSpPr>
        <p:spPr>
          <a:xfrm>
            <a:off x="346650" y="209877"/>
            <a:ext cx="2092559"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COMMUNITY &amp; CULTURE</a:t>
            </a:r>
          </a:p>
        </p:txBody>
      </p:sp>
      <p:pic>
        <p:nvPicPr>
          <p:cNvPr id="15" name="Picture 14">
            <a:extLst>
              <a:ext uri="{FF2B5EF4-FFF2-40B4-BE49-F238E27FC236}">
                <a16:creationId xmlns:a16="http://schemas.microsoft.com/office/drawing/2014/main" id="{DBD51D6C-F3C6-A449-61AF-46D358BAE25A}"/>
              </a:ext>
            </a:extLst>
          </p:cNvPr>
          <p:cNvPicPr>
            <a:picLocks noChangeAspect="1"/>
          </p:cNvPicPr>
          <p:nvPr/>
        </p:nvPicPr>
        <p:blipFill>
          <a:blip r:embed="rId3"/>
          <a:stretch>
            <a:fillRect/>
          </a:stretch>
        </p:blipFill>
        <p:spPr>
          <a:xfrm>
            <a:off x="8035945" y="209877"/>
            <a:ext cx="3317065" cy="6219497"/>
          </a:xfrm>
          <a:prstGeom prst="rect">
            <a:avLst/>
          </a:prstGeom>
        </p:spPr>
      </p:pic>
    </p:spTree>
    <p:extLst>
      <p:ext uri="{BB962C8B-B14F-4D97-AF65-F5344CB8AC3E}">
        <p14:creationId xmlns:p14="http://schemas.microsoft.com/office/powerpoint/2010/main" val="2989173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7DBEBDD-FD6E-4F89-B4D7-68887ED39E0E}"/>
              </a:ext>
            </a:extLst>
          </p:cNvPr>
          <p:cNvSpPr txBox="1"/>
          <p:nvPr/>
        </p:nvSpPr>
        <p:spPr>
          <a:xfrm>
            <a:off x="2801733" y="768623"/>
            <a:ext cx="6576128" cy="830997"/>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ea typeface="Calibri"/>
                <a:cs typeface="Arial" panose="020B0604020202020204" pitchFamily="34" charset="0"/>
              </a:rPr>
              <a:t>For more information about Purdue University, visit</a:t>
            </a:r>
          </a:p>
        </p:txBody>
      </p:sp>
      <p:sp>
        <p:nvSpPr>
          <p:cNvPr id="12" name="TextBox 11">
            <a:extLst>
              <a:ext uri="{FF2B5EF4-FFF2-40B4-BE49-F238E27FC236}">
                <a16:creationId xmlns:a16="http://schemas.microsoft.com/office/drawing/2014/main" id="{3E316515-EE9E-7385-F6F6-1DFCDF148A6B}"/>
              </a:ext>
            </a:extLst>
          </p:cNvPr>
          <p:cNvSpPr txBox="1"/>
          <p:nvPr/>
        </p:nvSpPr>
        <p:spPr>
          <a:xfrm>
            <a:off x="1595326" y="5828791"/>
            <a:ext cx="8988942" cy="584775"/>
          </a:xfrm>
          <a:prstGeom prst="rect">
            <a:avLst/>
          </a:prstGeom>
          <a:noFill/>
        </p:spPr>
        <p:txBody>
          <a:bodyPr wrap="square">
            <a:spAutoFit/>
          </a:bodyPr>
          <a:lstStyle/>
          <a:p>
            <a:pPr algn="ctr"/>
            <a:r>
              <a:rPr lang="en-US" sz="1600" b="1" i="1" dirty="0">
                <a:solidFill>
                  <a:srgbClr val="CEB992"/>
                </a:solidFill>
                <a:effectLst/>
                <a:latin typeface="Arial" panose="020B0604020202020204" pitchFamily="34" charset="0"/>
                <a:cs typeface="Arial" panose="020B0604020202020204" pitchFamily="34" charset="0"/>
              </a:rPr>
              <a:t>To view the information included in this presentation as a PDF or a printable document, visit the </a:t>
            </a:r>
            <a:r>
              <a:rPr lang="en-US" sz="1600" b="1" i="1" u="sng" dirty="0">
                <a:solidFill>
                  <a:srgbClr val="CEB992"/>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Purdue MarCom website</a:t>
            </a:r>
            <a:r>
              <a:rPr lang="en-US" sz="1600" b="1" i="1" dirty="0">
                <a:solidFill>
                  <a:srgbClr val="CEB992"/>
                </a:solidFill>
                <a:effectLst/>
                <a:latin typeface="Arial" panose="020B0604020202020204" pitchFamily="34" charset="0"/>
                <a:cs typeface="Arial" panose="020B0604020202020204" pitchFamily="34" charset="0"/>
              </a:rPr>
              <a:t>.</a:t>
            </a:r>
            <a:endParaRPr lang="en-US" sz="1600" b="1" i="1" dirty="0">
              <a:solidFill>
                <a:srgbClr val="CEB992"/>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CC662AAA-7528-36AF-0A34-7F1EDFDB0AF7}"/>
              </a:ext>
            </a:extLst>
          </p:cNvPr>
          <p:cNvSpPr/>
          <p:nvPr/>
        </p:nvSpPr>
        <p:spPr>
          <a:xfrm>
            <a:off x="4801831" y="1679355"/>
            <a:ext cx="2575932" cy="494524"/>
          </a:xfrm>
          <a:prstGeom prst="rect">
            <a:avLst/>
          </a:prstGeom>
          <a:solidFill>
            <a:srgbClr val="CE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459E0AA-BAB2-BBBE-4937-3CF6FA5F0DAC}"/>
              </a:ext>
            </a:extLst>
          </p:cNvPr>
          <p:cNvSpPr txBox="1"/>
          <p:nvPr/>
        </p:nvSpPr>
        <p:spPr>
          <a:xfrm>
            <a:off x="5130355" y="1665306"/>
            <a:ext cx="1918884" cy="461665"/>
          </a:xfrm>
          <a:prstGeom prst="rect">
            <a:avLst/>
          </a:prstGeom>
          <a:noFill/>
        </p:spPr>
        <p:txBody>
          <a:bodyPr wrap="square" rtlCol="0">
            <a:spAutoFit/>
          </a:bodyPr>
          <a:lstStyle/>
          <a:p>
            <a:pPr algn="ctr"/>
            <a:r>
              <a:rPr lang="en-US" sz="2400" b="1" dirty="0" err="1">
                <a:latin typeface="Arial" panose="020B0604020202020204" pitchFamily="34" charset="0"/>
                <a:cs typeface="Arial" panose="020B0604020202020204" pitchFamily="34" charset="0"/>
              </a:rPr>
              <a:t>purdue.edu</a:t>
            </a:r>
            <a:endParaRPr lang="en-US" sz="24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700AED1-F375-C85F-FD15-BCD841BA1C9C}"/>
              </a:ext>
            </a:extLst>
          </p:cNvPr>
          <p:cNvSpPr txBox="1"/>
          <p:nvPr/>
        </p:nvSpPr>
        <p:spPr>
          <a:xfrm>
            <a:off x="2641552" y="2637551"/>
            <a:ext cx="6896491"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ea typeface="Calibri"/>
                <a:cs typeface="Arial" panose="020B0604020202020204" pitchFamily="34" charset="0"/>
              </a:rPr>
              <a:t>For Purdue’s best stories, visit</a:t>
            </a:r>
          </a:p>
        </p:txBody>
      </p:sp>
      <p:sp>
        <p:nvSpPr>
          <p:cNvPr id="6" name="Rectangle 5">
            <a:extLst>
              <a:ext uri="{FF2B5EF4-FFF2-40B4-BE49-F238E27FC236}">
                <a16:creationId xmlns:a16="http://schemas.microsoft.com/office/drawing/2014/main" id="{28C8B83D-0EFC-0EDE-CDFF-8213CADB6E6C}"/>
              </a:ext>
            </a:extLst>
          </p:cNvPr>
          <p:cNvSpPr/>
          <p:nvPr/>
        </p:nvSpPr>
        <p:spPr>
          <a:xfrm>
            <a:off x="4226773" y="3159933"/>
            <a:ext cx="3726048" cy="494524"/>
          </a:xfrm>
          <a:prstGeom prst="rect">
            <a:avLst/>
          </a:prstGeom>
          <a:solidFill>
            <a:srgbClr val="CE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5490576-0124-D31B-397E-4D87982C3CAA}"/>
              </a:ext>
            </a:extLst>
          </p:cNvPr>
          <p:cNvSpPr txBox="1"/>
          <p:nvPr/>
        </p:nvSpPr>
        <p:spPr>
          <a:xfrm>
            <a:off x="4561541" y="3165123"/>
            <a:ext cx="3057482" cy="461665"/>
          </a:xfrm>
          <a:prstGeom prst="rect">
            <a:avLst/>
          </a:prstGeom>
          <a:noFill/>
        </p:spPr>
        <p:txBody>
          <a:bodyPr wrap="square" rtlCol="0">
            <a:spAutoFit/>
          </a:bodyPr>
          <a:lstStyle/>
          <a:p>
            <a:pPr algn="ctr"/>
            <a:r>
              <a:rPr lang="en-US" sz="2400" b="1" dirty="0" err="1">
                <a:latin typeface="Arial" panose="020B0604020202020204" pitchFamily="34" charset="0"/>
                <a:cs typeface="Arial" panose="020B0604020202020204" pitchFamily="34" charset="0"/>
              </a:rPr>
              <a:t>stories.purdue.edu</a:t>
            </a:r>
            <a:endParaRPr lang="en-US" sz="2400"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BBA0936C-9566-356A-D114-51580AB8574C}"/>
              </a:ext>
            </a:extLst>
          </p:cNvPr>
          <p:cNvSpPr txBox="1"/>
          <p:nvPr/>
        </p:nvSpPr>
        <p:spPr>
          <a:xfrm>
            <a:off x="5575488" y="4230786"/>
            <a:ext cx="2128710" cy="338554"/>
          </a:xfrm>
          <a:prstGeom prst="rect">
            <a:avLst/>
          </a:prstGeom>
          <a:noFill/>
        </p:spPr>
        <p:txBody>
          <a:bodyPr wrap="square" rtlCol="0">
            <a:spAutoFit/>
          </a:bodyPr>
          <a:lstStyle/>
          <a:p>
            <a:r>
              <a:rPr lang="en-US" sz="1600" b="1" dirty="0">
                <a:solidFill>
                  <a:schemeClr val="bg1"/>
                </a:solidFill>
                <a:latin typeface="Arial" panose="020B0604020202020204" pitchFamily="34" charset="0"/>
                <a:ea typeface="Calibri"/>
                <a:cs typeface="Arial" panose="020B0604020202020204" pitchFamily="34" charset="0"/>
              </a:rPr>
              <a:t>@</a:t>
            </a:r>
            <a:r>
              <a:rPr lang="en-US" sz="1600" b="1" dirty="0" err="1">
                <a:solidFill>
                  <a:schemeClr val="bg1"/>
                </a:solidFill>
                <a:latin typeface="Arial" panose="020B0604020202020204" pitchFamily="34" charset="0"/>
                <a:ea typeface="Calibri"/>
                <a:cs typeface="Arial" panose="020B0604020202020204" pitchFamily="34" charset="0"/>
              </a:rPr>
              <a:t>PurdueUniversity</a:t>
            </a:r>
            <a:endParaRPr lang="en-US" sz="1600" b="1" dirty="0">
              <a:solidFill>
                <a:schemeClr val="bg1"/>
              </a:solidFill>
              <a:latin typeface="Arial" panose="020B0604020202020204" pitchFamily="34" charset="0"/>
              <a:ea typeface="Calibri"/>
              <a:cs typeface="Arial" panose="020B0604020202020204" pitchFamily="34" charset="0"/>
            </a:endParaRPr>
          </a:p>
        </p:txBody>
      </p:sp>
      <p:sp>
        <p:nvSpPr>
          <p:cNvPr id="21" name="TextBox 20">
            <a:extLst>
              <a:ext uri="{FF2B5EF4-FFF2-40B4-BE49-F238E27FC236}">
                <a16:creationId xmlns:a16="http://schemas.microsoft.com/office/drawing/2014/main" id="{AAE3545A-080A-CFF9-434B-0CC6A51ACC21}"/>
              </a:ext>
            </a:extLst>
          </p:cNvPr>
          <p:cNvSpPr txBox="1"/>
          <p:nvPr/>
        </p:nvSpPr>
        <p:spPr>
          <a:xfrm>
            <a:off x="5939823" y="4614220"/>
            <a:ext cx="2128710" cy="338554"/>
          </a:xfrm>
          <a:prstGeom prst="rect">
            <a:avLst/>
          </a:prstGeom>
          <a:noFill/>
        </p:spPr>
        <p:txBody>
          <a:bodyPr wrap="square" rtlCol="0">
            <a:spAutoFit/>
          </a:bodyPr>
          <a:lstStyle/>
          <a:p>
            <a:r>
              <a:rPr lang="en-US" sz="1600" b="1" dirty="0">
                <a:solidFill>
                  <a:schemeClr val="bg1"/>
                </a:solidFill>
                <a:latin typeface="Arial" panose="020B0604020202020204" pitchFamily="34" charset="0"/>
                <a:ea typeface="Calibri"/>
                <a:cs typeface="Arial" panose="020B0604020202020204" pitchFamily="34" charset="0"/>
              </a:rPr>
              <a:t>@</a:t>
            </a:r>
            <a:r>
              <a:rPr lang="en-US" sz="1600" b="1" dirty="0" err="1">
                <a:solidFill>
                  <a:schemeClr val="bg1"/>
                </a:solidFill>
                <a:latin typeface="Arial" panose="020B0604020202020204" pitchFamily="34" charset="0"/>
                <a:ea typeface="Calibri"/>
                <a:cs typeface="Arial" panose="020B0604020202020204" pitchFamily="34" charset="0"/>
              </a:rPr>
              <a:t>LifeAtPurdue</a:t>
            </a:r>
            <a:endParaRPr lang="en-US" sz="1600" b="1" dirty="0">
              <a:solidFill>
                <a:schemeClr val="bg1"/>
              </a:solidFill>
              <a:latin typeface="Arial" panose="020B0604020202020204" pitchFamily="34" charset="0"/>
              <a:ea typeface="Calibri"/>
              <a:cs typeface="Arial" panose="020B0604020202020204" pitchFamily="34" charset="0"/>
            </a:endParaRPr>
          </a:p>
        </p:txBody>
      </p:sp>
      <p:sp>
        <p:nvSpPr>
          <p:cNvPr id="22" name="TextBox 21">
            <a:extLst>
              <a:ext uri="{FF2B5EF4-FFF2-40B4-BE49-F238E27FC236}">
                <a16:creationId xmlns:a16="http://schemas.microsoft.com/office/drawing/2014/main" id="{FD0743CE-AF3C-2648-8BDC-12985F34E8C6}"/>
              </a:ext>
            </a:extLst>
          </p:cNvPr>
          <p:cNvSpPr txBox="1"/>
          <p:nvPr/>
        </p:nvSpPr>
        <p:spPr>
          <a:xfrm>
            <a:off x="5025442" y="5040212"/>
            <a:ext cx="2128710" cy="338554"/>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ea typeface="Calibri"/>
                <a:cs typeface="Arial" panose="020B0604020202020204" pitchFamily="34" charset="0"/>
              </a:rPr>
              <a:t>@</a:t>
            </a:r>
            <a:r>
              <a:rPr lang="en-US" sz="1600" b="1" dirty="0" err="1">
                <a:solidFill>
                  <a:schemeClr val="bg1"/>
                </a:solidFill>
                <a:latin typeface="Arial" panose="020B0604020202020204" pitchFamily="34" charset="0"/>
                <a:ea typeface="Calibri"/>
                <a:cs typeface="Arial" panose="020B0604020202020204" pitchFamily="34" charset="0"/>
              </a:rPr>
              <a:t>PurdueGlobal</a:t>
            </a:r>
            <a:endParaRPr lang="en-US" sz="1600" b="1" dirty="0">
              <a:solidFill>
                <a:schemeClr val="bg1"/>
              </a:solidFill>
              <a:latin typeface="Arial" panose="020B0604020202020204" pitchFamily="34" charset="0"/>
              <a:ea typeface="Calibri"/>
              <a:cs typeface="Arial" panose="020B0604020202020204" pitchFamily="34" charset="0"/>
            </a:endParaRPr>
          </a:p>
        </p:txBody>
      </p:sp>
      <p:pic>
        <p:nvPicPr>
          <p:cNvPr id="24" name="Picture 23" descr="A black and white x&#10;&#10;Description automatically generated">
            <a:extLst>
              <a:ext uri="{FF2B5EF4-FFF2-40B4-BE49-F238E27FC236}">
                <a16:creationId xmlns:a16="http://schemas.microsoft.com/office/drawing/2014/main" id="{5D634159-6EC8-1D8A-55EF-04EA20EC82F0}"/>
              </a:ext>
            </a:extLst>
          </p:cNvPr>
          <p:cNvPicPr>
            <a:picLocks noChangeAspect="1"/>
          </p:cNvPicPr>
          <p:nvPr/>
        </p:nvPicPr>
        <p:blipFill>
          <a:blip r:embed="rId3"/>
          <a:stretch>
            <a:fillRect/>
          </a:stretch>
        </p:blipFill>
        <p:spPr>
          <a:xfrm>
            <a:off x="5273628" y="4692388"/>
            <a:ext cx="269202" cy="269202"/>
          </a:xfrm>
          <a:prstGeom prst="rect">
            <a:avLst/>
          </a:prstGeom>
        </p:spPr>
      </p:pic>
      <p:pic>
        <p:nvPicPr>
          <p:cNvPr id="26" name="Picture 25" descr="A black and white logo&#10;&#10;Description automatically generated">
            <a:extLst>
              <a:ext uri="{FF2B5EF4-FFF2-40B4-BE49-F238E27FC236}">
                <a16:creationId xmlns:a16="http://schemas.microsoft.com/office/drawing/2014/main" id="{4F5D057F-3E2F-788C-E9F5-9B11672572A5}"/>
              </a:ext>
            </a:extLst>
          </p:cNvPr>
          <p:cNvPicPr>
            <a:picLocks noChangeAspect="1"/>
          </p:cNvPicPr>
          <p:nvPr/>
        </p:nvPicPr>
        <p:blipFill>
          <a:blip r:embed="rId4"/>
          <a:stretch>
            <a:fillRect/>
          </a:stretch>
        </p:blipFill>
        <p:spPr>
          <a:xfrm>
            <a:off x="5625700" y="4692184"/>
            <a:ext cx="269202" cy="269202"/>
          </a:xfrm>
          <a:prstGeom prst="rect">
            <a:avLst/>
          </a:prstGeom>
        </p:spPr>
      </p:pic>
      <p:pic>
        <p:nvPicPr>
          <p:cNvPr id="28" name="Picture 27" descr="A black and white logo&#10;&#10;Description automatically generated">
            <a:hlinkClick r:id="rId5"/>
            <a:extLst>
              <a:ext uri="{FF2B5EF4-FFF2-40B4-BE49-F238E27FC236}">
                <a16:creationId xmlns:a16="http://schemas.microsoft.com/office/drawing/2014/main" id="{F4F1BC80-1BAB-B695-9F9D-B82861EA74DA}"/>
              </a:ext>
            </a:extLst>
          </p:cNvPr>
          <p:cNvPicPr>
            <a:picLocks noChangeAspect="1"/>
          </p:cNvPicPr>
          <p:nvPr/>
        </p:nvPicPr>
        <p:blipFill>
          <a:blip r:embed="rId6"/>
          <a:stretch>
            <a:fillRect/>
          </a:stretch>
        </p:blipFill>
        <p:spPr>
          <a:xfrm>
            <a:off x="5273628" y="4300138"/>
            <a:ext cx="269202" cy="269202"/>
          </a:xfrm>
          <a:prstGeom prst="rect">
            <a:avLst/>
          </a:prstGeom>
        </p:spPr>
      </p:pic>
      <p:pic>
        <p:nvPicPr>
          <p:cNvPr id="30" name="Picture 29" descr="A black letter f in a white square&#10;&#10;Description automatically generated">
            <a:hlinkClick r:id="rId7"/>
            <a:extLst>
              <a:ext uri="{FF2B5EF4-FFF2-40B4-BE49-F238E27FC236}">
                <a16:creationId xmlns:a16="http://schemas.microsoft.com/office/drawing/2014/main" id="{59823CA6-0A08-DA7E-2BBA-E21DB2DF8A69}"/>
              </a:ext>
            </a:extLst>
          </p:cNvPr>
          <p:cNvPicPr>
            <a:picLocks noChangeAspect="1"/>
          </p:cNvPicPr>
          <p:nvPr/>
        </p:nvPicPr>
        <p:blipFill>
          <a:blip r:embed="rId8"/>
          <a:stretch>
            <a:fillRect/>
          </a:stretch>
        </p:blipFill>
        <p:spPr>
          <a:xfrm>
            <a:off x="4918048" y="4300138"/>
            <a:ext cx="269202" cy="269202"/>
          </a:xfrm>
          <a:prstGeom prst="rect">
            <a:avLst/>
          </a:prstGeom>
        </p:spPr>
      </p:pic>
      <p:pic>
        <p:nvPicPr>
          <p:cNvPr id="32" name="Picture 31" descr="A black and white logo&#10;&#10;Description automatically generated">
            <a:hlinkClick r:id="rId9"/>
            <a:extLst>
              <a:ext uri="{FF2B5EF4-FFF2-40B4-BE49-F238E27FC236}">
                <a16:creationId xmlns:a16="http://schemas.microsoft.com/office/drawing/2014/main" id="{B571A4A0-4CE3-D0E7-311C-EFA1E35F7E08}"/>
              </a:ext>
            </a:extLst>
          </p:cNvPr>
          <p:cNvPicPr>
            <a:picLocks noChangeAspect="1"/>
          </p:cNvPicPr>
          <p:nvPr/>
        </p:nvPicPr>
        <p:blipFill>
          <a:blip r:embed="rId10"/>
          <a:stretch>
            <a:fillRect/>
          </a:stretch>
        </p:blipFill>
        <p:spPr>
          <a:xfrm>
            <a:off x="4918048" y="4692184"/>
            <a:ext cx="269202" cy="269202"/>
          </a:xfrm>
          <a:prstGeom prst="rect">
            <a:avLst/>
          </a:prstGeom>
        </p:spPr>
      </p:pic>
    </p:spTree>
    <p:extLst>
      <p:ext uri="{BB962C8B-B14F-4D97-AF65-F5344CB8AC3E}">
        <p14:creationId xmlns:p14="http://schemas.microsoft.com/office/powerpoint/2010/main" val="1352847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0A3054-2E87-B50C-DF7A-4D3E41894E25}"/>
              </a:ext>
            </a:extLst>
          </p:cNvPr>
          <p:cNvSpPr txBox="1"/>
          <p:nvPr/>
        </p:nvSpPr>
        <p:spPr>
          <a:xfrm>
            <a:off x="1226344" y="823437"/>
            <a:ext cx="4014787" cy="3118803"/>
          </a:xfrm>
          <a:prstGeom prst="rect">
            <a:avLst/>
          </a:prstGeom>
          <a:noFill/>
        </p:spPr>
        <p:txBody>
          <a:bodyPr wrap="square" rtlCol="0">
            <a:spAutoFit/>
          </a:bodyPr>
          <a:lstStyle/>
          <a:p>
            <a:pPr>
              <a:lnSpc>
                <a:spcPts val="5880"/>
              </a:lnSpc>
            </a:pPr>
            <a:r>
              <a:rPr lang="en-US" sz="5400" b="1" dirty="0">
                <a:solidFill>
                  <a:srgbClr val="CEB992"/>
                </a:solidFill>
                <a:latin typeface="Arial" panose="020B0604020202020204" pitchFamily="34" charset="0"/>
                <a:cs typeface="Arial" panose="020B0604020202020204" pitchFamily="34" charset="0"/>
              </a:rPr>
              <a:t>Over 150 Years of </a:t>
            </a:r>
            <a:r>
              <a:rPr lang="en-US" sz="5400" b="1" dirty="0">
                <a:solidFill>
                  <a:schemeClr val="bg1"/>
                </a:solidFill>
                <a:latin typeface="Arial" panose="020B0604020202020204" pitchFamily="34" charset="0"/>
                <a:cs typeface="Arial" panose="020B0604020202020204" pitchFamily="34" charset="0"/>
              </a:rPr>
              <a:t>Pursuing Innovation</a:t>
            </a:r>
          </a:p>
        </p:txBody>
      </p:sp>
      <p:sp>
        <p:nvSpPr>
          <p:cNvPr id="6" name="TextBox 5">
            <a:extLst>
              <a:ext uri="{FF2B5EF4-FFF2-40B4-BE49-F238E27FC236}">
                <a16:creationId xmlns:a16="http://schemas.microsoft.com/office/drawing/2014/main" id="{F5750B72-CE17-09A9-3B83-F4F55E9423F6}"/>
              </a:ext>
            </a:extLst>
          </p:cNvPr>
          <p:cNvSpPr txBox="1"/>
          <p:nvPr/>
        </p:nvSpPr>
        <p:spPr>
          <a:xfrm>
            <a:off x="1226344" y="3989231"/>
            <a:ext cx="3786187" cy="1938992"/>
          </a:xfrm>
          <a:prstGeom prst="rect">
            <a:avLst/>
          </a:prstGeom>
          <a:noFill/>
        </p:spPr>
        <p:txBody>
          <a:bodyPr wrap="square">
            <a:spAutoFit/>
          </a:bodyPr>
          <a:lstStyle/>
          <a:p>
            <a:r>
              <a:rPr lang="en-US" sz="1200" b="1" dirty="0">
                <a:solidFill>
                  <a:schemeClr val="bg1"/>
                </a:solidFill>
                <a:effectLst/>
                <a:latin typeface="Arial" panose="020B0604020202020204" pitchFamily="34" charset="0"/>
                <a:cs typeface="Arial" panose="020B0604020202020204" pitchFamily="34" charset="0"/>
              </a:rPr>
              <a:t>Throughout our history, generations of Boilermakers have left their mark in small steps and giant leaps. </a:t>
            </a:r>
            <a:endParaRPr lang="en-US" sz="1200" dirty="0">
              <a:solidFill>
                <a:schemeClr val="bg1"/>
              </a:solidFill>
              <a:effectLst/>
              <a:latin typeface="Arial" panose="020B0604020202020204" pitchFamily="34" charset="0"/>
              <a:cs typeface="Arial" panose="020B0604020202020204" pitchFamily="34" charset="0"/>
            </a:endParaRPr>
          </a:p>
          <a:p>
            <a:r>
              <a:rPr lang="en-US" sz="1200" dirty="0">
                <a:solidFill>
                  <a:schemeClr val="bg1"/>
                </a:solidFill>
                <a:effectLst/>
                <a:latin typeface="Arial" panose="020B0604020202020204" pitchFamily="34" charset="0"/>
                <a:cs typeface="Arial" panose="020B0604020202020204" pitchFamily="34" charset="0"/>
              </a:rPr>
              <a:t>And today we continue in those footsteps. We keep going with every tiny epiphany that comes from the thrill of discovery and with each unexpected realization that uncovers new knowledge and possibility. We keep going because it’s what keeps us going — persistent in our pursuit of innovation, </a:t>
            </a:r>
            <a:r>
              <a:rPr lang="en-US" sz="1200" b="1" dirty="0">
                <a:solidFill>
                  <a:schemeClr val="bg1"/>
                </a:solidFill>
                <a:effectLst/>
                <a:latin typeface="Arial" panose="020B0604020202020204" pitchFamily="34" charset="0"/>
                <a:cs typeface="Arial" panose="020B0604020202020204" pitchFamily="34" charset="0"/>
              </a:rPr>
              <a:t>again and again and again</a:t>
            </a:r>
            <a:r>
              <a:rPr lang="en-US" sz="1200" dirty="0">
                <a:solidFill>
                  <a:schemeClr val="bg1"/>
                </a:solidFill>
                <a:effectLst/>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1742ED86-60E3-B508-4CB3-3FE8C4E39371}"/>
              </a:ext>
            </a:extLst>
          </p:cNvPr>
          <p:cNvSpPr txBox="1"/>
          <p:nvPr/>
        </p:nvSpPr>
        <p:spPr>
          <a:xfrm>
            <a:off x="6629399" y="913070"/>
            <a:ext cx="6100762" cy="461665"/>
          </a:xfrm>
          <a:prstGeom prst="rect">
            <a:avLst/>
          </a:prstGeom>
          <a:noFill/>
        </p:spPr>
        <p:txBody>
          <a:bodyPr wrap="square">
            <a:spAutoFit/>
          </a:bodyPr>
          <a:lstStyle/>
          <a:p>
            <a:r>
              <a:rPr lang="en-US" sz="2400" b="1" dirty="0">
                <a:solidFill>
                  <a:srgbClr val="CEB992"/>
                </a:solidFill>
                <a:latin typeface="Arial" panose="020B0604020202020204" pitchFamily="34" charset="0"/>
                <a:cs typeface="Arial" panose="020B0604020202020204" pitchFamily="34" charset="0"/>
              </a:rPr>
              <a:t>What is a Boilermaker?</a:t>
            </a: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877CDF0-57EF-FCB4-6247-3194AAD946DC}"/>
              </a:ext>
            </a:extLst>
          </p:cNvPr>
          <p:cNvSpPr txBox="1"/>
          <p:nvPr/>
        </p:nvSpPr>
        <p:spPr>
          <a:xfrm>
            <a:off x="6629400" y="1425937"/>
            <a:ext cx="3350342" cy="1015663"/>
          </a:xfrm>
          <a:prstGeom prst="rect">
            <a:avLst/>
          </a:prstGeom>
          <a:noFill/>
        </p:spPr>
        <p:txBody>
          <a:bodyPr wrap="square">
            <a:spAutoFit/>
          </a:bodyPr>
          <a:lstStyle/>
          <a:p>
            <a:r>
              <a:rPr lang="en-US" sz="1200" dirty="0">
                <a:solidFill>
                  <a:schemeClr val="bg1"/>
                </a:solidFill>
                <a:effectLst/>
                <a:latin typeface="Arial" panose="020B0604020202020204" pitchFamily="34" charset="0"/>
                <a:cs typeface="Arial" panose="020B0604020202020204" pitchFamily="34" charset="0"/>
              </a:rPr>
              <a:t>In the 1890s, an area newspaper referred to our winning football team as “Burly Boiler Makers from Purdue.” The nickname stuck, and so did our reputation </a:t>
            </a:r>
            <a:r>
              <a:rPr lang="en-US" sz="1200" b="1" dirty="0">
                <a:solidFill>
                  <a:schemeClr val="bg1"/>
                </a:solidFill>
                <a:effectLst/>
                <a:latin typeface="Arial" panose="020B0604020202020204" pitchFamily="34" charset="0"/>
                <a:cs typeface="Arial" panose="020B0604020202020204" pitchFamily="34" charset="0"/>
              </a:rPr>
              <a:t>for hard work, industriousness and commitment</a:t>
            </a:r>
            <a:r>
              <a:rPr lang="en-US" sz="1200" dirty="0">
                <a:solidFill>
                  <a:schemeClr val="bg1"/>
                </a:solidFill>
                <a:effectLst/>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37AF6FC7-8344-10D3-9AA1-7AA1D69B23A0}"/>
              </a:ext>
            </a:extLst>
          </p:cNvPr>
          <p:cNvSpPr txBox="1"/>
          <p:nvPr/>
        </p:nvSpPr>
        <p:spPr>
          <a:xfrm>
            <a:off x="6629399" y="2838522"/>
            <a:ext cx="4521994" cy="461665"/>
          </a:xfrm>
          <a:prstGeom prst="rect">
            <a:avLst/>
          </a:prstGeom>
          <a:noFill/>
        </p:spPr>
        <p:txBody>
          <a:bodyPr wrap="square">
            <a:spAutoFit/>
          </a:bodyPr>
          <a:lstStyle/>
          <a:p>
            <a:r>
              <a:rPr lang="en-US" sz="2400" b="1" dirty="0">
                <a:solidFill>
                  <a:srgbClr val="CEB992"/>
                </a:solidFill>
                <a:latin typeface="Arial" panose="020B0604020202020204" pitchFamily="34" charset="0"/>
                <a:cs typeface="Arial" panose="020B0604020202020204" pitchFamily="34" charset="0"/>
              </a:rPr>
              <a:t>Where is Purdue?</a:t>
            </a:r>
            <a:endParaRPr lang="en-US" sz="2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6FE80C7-0377-221D-65D4-50D68FB38A23}"/>
              </a:ext>
            </a:extLst>
          </p:cNvPr>
          <p:cNvSpPr txBox="1"/>
          <p:nvPr/>
        </p:nvSpPr>
        <p:spPr>
          <a:xfrm>
            <a:off x="6633797" y="3425565"/>
            <a:ext cx="2535604" cy="1754326"/>
          </a:xfrm>
          <a:prstGeom prst="rect">
            <a:avLst/>
          </a:prstGeom>
          <a:noFill/>
        </p:spPr>
        <p:txBody>
          <a:bodyPr wrap="square">
            <a:spAutoFit/>
          </a:bodyPr>
          <a:lstStyle/>
          <a:p>
            <a:r>
              <a:rPr lang="en-US" sz="1200" dirty="0">
                <a:solidFill>
                  <a:schemeClr val="bg1"/>
                </a:solidFill>
                <a:effectLst/>
                <a:latin typeface="Arial" panose="020B0604020202020204" pitchFamily="34" charset="0"/>
                <a:cs typeface="Arial" panose="020B0604020202020204" pitchFamily="34" charset="0"/>
              </a:rPr>
              <a:t>Nestled in the heart of the Midwest, Purdue offers an ideal college experience for any student — from our traditional campus in West Lafayette, Indiana, to a vibrant urban campus in Indianapolis, or in one of our online offerings, Purdue University Online and Purdue Global.</a:t>
            </a:r>
          </a:p>
        </p:txBody>
      </p:sp>
      <p:pic>
        <p:nvPicPr>
          <p:cNvPr id="17" name="Picture 16" descr="A map of the state of indiana&#10;&#10;Description automatically generated">
            <a:extLst>
              <a:ext uri="{FF2B5EF4-FFF2-40B4-BE49-F238E27FC236}">
                <a16:creationId xmlns:a16="http://schemas.microsoft.com/office/drawing/2014/main" id="{A2175E18-3267-79AE-67F4-85602E412C0A}"/>
              </a:ext>
            </a:extLst>
          </p:cNvPr>
          <p:cNvPicPr>
            <a:picLocks noChangeAspect="1"/>
          </p:cNvPicPr>
          <p:nvPr/>
        </p:nvPicPr>
        <p:blipFill>
          <a:blip r:embed="rId2"/>
          <a:stretch>
            <a:fillRect/>
          </a:stretch>
        </p:blipFill>
        <p:spPr>
          <a:xfrm>
            <a:off x="9400637" y="3335915"/>
            <a:ext cx="2021317" cy="2569687"/>
          </a:xfrm>
          <a:prstGeom prst="rect">
            <a:avLst/>
          </a:prstGeom>
        </p:spPr>
      </p:pic>
      <p:cxnSp>
        <p:nvCxnSpPr>
          <p:cNvPr id="18" name="Straight Connector 17">
            <a:extLst>
              <a:ext uri="{FF2B5EF4-FFF2-40B4-BE49-F238E27FC236}">
                <a16:creationId xmlns:a16="http://schemas.microsoft.com/office/drawing/2014/main" id="{D94A2764-C36D-FCDA-3C1B-4528E0707C1A}"/>
              </a:ext>
            </a:extLst>
          </p:cNvPr>
          <p:cNvCxnSpPr>
            <a:cxnSpLocks/>
          </p:cNvCxnSpPr>
          <p:nvPr/>
        </p:nvCxnSpPr>
        <p:spPr>
          <a:xfrm>
            <a:off x="5915026" y="745398"/>
            <a:ext cx="0" cy="549956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pic>
        <p:nvPicPr>
          <p:cNvPr id="3" name="Picture 2" descr="A black text on a tan background&#10;&#10;Description automatically generated">
            <a:hlinkClick r:id="rId3"/>
            <a:extLst>
              <a:ext uri="{FF2B5EF4-FFF2-40B4-BE49-F238E27FC236}">
                <a16:creationId xmlns:a16="http://schemas.microsoft.com/office/drawing/2014/main" id="{EE7BE5FA-695E-C540-D631-237E7EF7488B}"/>
              </a:ext>
            </a:extLst>
          </p:cNvPr>
          <p:cNvPicPr>
            <a:picLocks noChangeAspect="1"/>
          </p:cNvPicPr>
          <p:nvPr/>
        </p:nvPicPr>
        <p:blipFill>
          <a:blip r:embed="rId4"/>
          <a:stretch>
            <a:fillRect/>
          </a:stretch>
        </p:blipFill>
        <p:spPr>
          <a:xfrm>
            <a:off x="6629399" y="5296359"/>
            <a:ext cx="2672916" cy="501171"/>
          </a:xfrm>
          <a:prstGeom prst="rect">
            <a:avLst/>
          </a:prstGeom>
        </p:spPr>
      </p:pic>
      <p:sp>
        <p:nvSpPr>
          <p:cNvPr id="5" name="Rectangle 4">
            <a:extLst>
              <a:ext uri="{FF2B5EF4-FFF2-40B4-BE49-F238E27FC236}">
                <a16:creationId xmlns:a16="http://schemas.microsoft.com/office/drawing/2014/main" id="{0E264624-1389-6201-BAAD-00DC3F2C7F92}"/>
              </a:ext>
            </a:extLst>
          </p:cNvPr>
          <p:cNvSpPr/>
          <p:nvPr/>
        </p:nvSpPr>
        <p:spPr>
          <a:xfrm>
            <a:off x="270364" y="209879"/>
            <a:ext cx="1610391"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07FCFA6-37D8-9CC3-7040-26BA86DD0E36}"/>
              </a:ext>
            </a:extLst>
          </p:cNvPr>
          <p:cNvSpPr txBox="1"/>
          <p:nvPr/>
        </p:nvSpPr>
        <p:spPr>
          <a:xfrm>
            <a:off x="339811" y="209877"/>
            <a:ext cx="1437034"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WHO WE ARE</a:t>
            </a:r>
          </a:p>
        </p:txBody>
      </p:sp>
    </p:spTree>
    <p:extLst>
      <p:ext uri="{BB962C8B-B14F-4D97-AF65-F5344CB8AC3E}">
        <p14:creationId xmlns:p14="http://schemas.microsoft.com/office/powerpoint/2010/main" val="3750556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ack background with yellow rectangle&#10;&#10;Description automatically generated">
            <a:extLst>
              <a:ext uri="{FF2B5EF4-FFF2-40B4-BE49-F238E27FC236}">
                <a16:creationId xmlns:a16="http://schemas.microsoft.com/office/drawing/2014/main" id="{4FB5E726-BE22-42DD-CEB8-74F4FAF63D16}"/>
              </a:ext>
            </a:extLst>
          </p:cNvPr>
          <p:cNvPicPr>
            <a:picLocks noGrp="1" noChangeAspect="1"/>
          </p:cNvPicPr>
          <p:nvPr>
            <p:ph idx="1"/>
          </p:nvPr>
        </p:nvPicPr>
        <p:blipFill>
          <a:blip r:embed="rId2"/>
          <a:stretch>
            <a:fillRect/>
          </a:stretch>
        </p:blipFill>
        <p:spPr>
          <a:xfrm>
            <a:off x="0" y="1338156"/>
            <a:ext cx="5384485" cy="3348684"/>
          </a:xfrm>
        </p:spPr>
      </p:pic>
      <p:sp>
        <p:nvSpPr>
          <p:cNvPr id="7" name="TextBox 6">
            <a:extLst>
              <a:ext uri="{FF2B5EF4-FFF2-40B4-BE49-F238E27FC236}">
                <a16:creationId xmlns:a16="http://schemas.microsoft.com/office/drawing/2014/main" id="{67E11EBD-FE1E-287E-55DD-D232C538F8F6}"/>
              </a:ext>
            </a:extLst>
          </p:cNvPr>
          <p:cNvSpPr txBox="1"/>
          <p:nvPr/>
        </p:nvSpPr>
        <p:spPr>
          <a:xfrm>
            <a:off x="6096000" y="885827"/>
            <a:ext cx="2445109" cy="1384995"/>
          </a:xfrm>
          <a:prstGeom prst="rect">
            <a:avLst/>
          </a:prstGeom>
          <a:noFill/>
        </p:spPr>
        <p:txBody>
          <a:bodyPr wrap="square">
            <a:spAutoFit/>
          </a:bodyPr>
          <a:lstStyle/>
          <a:p>
            <a:r>
              <a:rPr lang="en-US" sz="1200" dirty="0">
                <a:effectLst/>
                <a:latin typeface="Arial" panose="020B0604020202020204" pitchFamily="34" charset="0"/>
                <a:cs typeface="Arial" panose="020B0604020202020204" pitchFamily="34" charset="0"/>
              </a:rPr>
              <a:t>We trace our origin to a defining moment in our country’s history: July 2, 1862. During the darkest days of the Civil War, President Abraham Lincoln signed a bill to preserve the industrial spirit of a divided nation.</a:t>
            </a:r>
          </a:p>
        </p:txBody>
      </p:sp>
      <p:sp>
        <p:nvSpPr>
          <p:cNvPr id="9" name="TextBox 8">
            <a:extLst>
              <a:ext uri="{FF2B5EF4-FFF2-40B4-BE49-F238E27FC236}">
                <a16:creationId xmlns:a16="http://schemas.microsoft.com/office/drawing/2014/main" id="{5523BAC2-5648-DC50-0B68-DC05C6E5FC6F}"/>
              </a:ext>
            </a:extLst>
          </p:cNvPr>
          <p:cNvSpPr txBox="1"/>
          <p:nvPr/>
        </p:nvSpPr>
        <p:spPr>
          <a:xfrm>
            <a:off x="6096001" y="2389259"/>
            <a:ext cx="2445110" cy="1569660"/>
          </a:xfrm>
          <a:prstGeom prst="rect">
            <a:avLst/>
          </a:prstGeom>
          <a:noFill/>
        </p:spPr>
        <p:txBody>
          <a:bodyPr wrap="square">
            <a:spAutoFit/>
          </a:bodyPr>
          <a:lstStyle/>
          <a:p>
            <a:r>
              <a:rPr lang="en-US" sz="1200" dirty="0">
                <a:effectLst/>
                <a:latin typeface="Arial" panose="020B0604020202020204" pitchFamily="34" charset="0"/>
                <a:cs typeface="Arial" panose="020B0604020202020204" pitchFamily="34" charset="0"/>
              </a:rPr>
              <a:t>This bill, the Morrill Act, granted over 1 million acres of federal land to endow at least one university in every state — a uniquely American idea. These land-grant universities were not meant to be exclusive to the wealthy or elite. </a:t>
            </a:r>
          </a:p>
        </p:txBody>
      </p:sp>
      <p:sp>
        <p:nvSpPr>
          <p:cNvPr id="11" name="TextBox 10">
            <a:extLst>
              <a:ext uri="{FF2B5EF4-FFF2-40B4-BE49-F238E27FC236}">
                <a16:creationId xmlns:a16="http://schemas.microsoft.com/office/drawing/2014/main" id="{ACD35AD5-6709-738F-86AD-A65EDE652EF4}"/>
              </a:ext>
            </a:extLst>
          </p:cNvPr>
          <p:cNvSpPr txBox="1"/>
          <p:nvPr/>
        </p:nvSpPr>
        <p:spPr>
          <a:xfrm>
            <a:off x="6096000" y="4108134"/>
            <a:ext cx="2445108" cy="1938992"/>
          </a:xfrm>
          <a:prstGeom prst="rect">
            <a:avLst/>
          </a:prstGeom>
          <a:noFill/>
        </p:spPr>
        <p:txBody>
          <a:bodyPr wrap="square">
            <a:spAutoFit/>
          </a:bodyPr>
          <a:lstStyle/>
          <a:p>
            <a:r>
              <a:rPr lang="en-US" sz="1200" dirty="0">
                <a:effectLst/>
                <a:latin typeface="Arial" panose="020B0604020202020204" pitchFamily="34" charset="0"/>
                <a:cs typeface="Arial" panose="020B0604020202020204" pitchFamily="34" charset="0"/>
              </a:rPr>
              <a:t>With this belief at the core of its founding, Purdue has since opened its doors to the instigators of progress, discovery and innovation, delivering excellence at scale. Today, our service goes beyond red-brick exteriors — with an urban campus, online instruction and a new solution for working adults. </a:t>
            </a:r>
          </a:p>
        </p:txBody>
      </p:sp>
      <p:sp>
        <p:nvSpPr>
          <p:cNvPr id="13" name="TextBox 12">
            <a:extLst>
              <a:ext uri="{FF2B5EF4-FFF2-40B4-BE49-F238E27FC236}">
                <a16:creationId xmlns:a16="http://schemas.microsoft.com/office/drawing/2014/main" id="{4EC5FC3A-16FA-6E23-7A0F-3DAF2D590EDF}"/>
              </a:ext>
            </a:extLst>
          </p:cNvPr>
          <p:cNvSpPr txBox="1"/>
          <p:nvPr/>
        </p:nvSpPr>
        <p:spPr>
          <a:xfrm>
            <a:off x="9083495" y="885827"/>
            <a:ext cx="2096867" cy="1938992"/>
          </a:xfrm>
          <a:prstGeom prst="rect">
            <a:avLst/>
          </a:prstGeom>
          <a:noFill/>
        </p:spPr>
        <p:txBody>
          <a:bodyPr wrap="square">
            <a:spAutoFit/>
          </a:bodyPr>
          <a:lstStyle/>
          <a:p>
            <a:r>
              <a:rPr lang="en-US" sz="1200" dirty="0">
                <a:effectLst/>
                <a:latin typeface="Arial" panose="020B0604020202020204" pitchFamily="34" charset="0"/>
                <a:cs typeface="Arial" panose="020B0604020202020204" pitchFamily="34" charset="0"/>
              </a:rPr>
              <a:t>From our Cradle of Astronauts including Neil Armstrong, to beloved athletes like Drew </a:t>
            </a:r>
            <a:r>
              <a:rPr lang="en-US" sz="1200" dirty="0" err="1">
                <a:effectLst/>
                <a:latin typeface="Arial" panose="020B0604020202020204" pitchFamily="34" charset="0"/>
                <a:cs typeface="Arial" panose="020B0604020202020204" pitchFamily="34" charset="0"/>
              </a:rPr>
              <a:t>Brees</a:t>
            </a:r>
            <a:r>
              <a:rPr lang="en-US" sz="1200" dirty="0">
                <a:effectLst/>
                <a:latin typeface="Arial" panose="020B0604020202020204" pitchFamily="34" charset="0"/>
                <a:cs typeface="Arial" panose="020B0604020202020204" pitchFamily="34" charset="0"/>
              </a:rPr>
              <a:t>, to Nobel Prize winners like </a:t>
            </a:r>
          </a:p>
          <a:p>
            <a:r>
              <a:rPr lang="en-US" sz="1200" dirty="0" err="1">
                <a:effectLst/>
                <a:latin typeface="Arial" panose="020B0604020202020204" pitchFamily="34" charset="0"/>
                <a:cs typeface="Arial" panose="020B0604020202020204" pitchFamily="34" charset="0"/>
              </a:rPr>
              <a:t>Ei-ichi</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Negishi</a:t>
            </a:r>
            <a:r>
              <a:rPr lang="en-US" sz="1200" dirty="0">
                <a:effectLst/>
                <a:latin typeface="Arial" panose="020B0604020202020204" pitchFamily="34" charset="0"/>
                <a:cs typeface="Arial" panose="020B0604020202020204" pitchFamily="34" charset="0"/>
              </a:rPr>
              <a:t>, our legacy reaches far, wide and deep. Together we continue to take the small steps that move us all forward.</a:t>
            </a:r>
          </a:p>
        </p:txBody>
      </p:sp>
      <p:cxnSp>
        <p:nvCxnSpPr>
          <p:cNvPr id="14" name="Straight Connector 13">
            <a:extLst>
              <a:ext uri="{FF2B5EF4-FFF2-40B4-BE49-F238E27FC236}">
                <a16:creationId xmlns:a16="http://schemas.microsoft.com/office/drawing/2014/main" id="{FB2D68A8-0310-6F8B-F302-758D371657E7}"/>
              </a:ext>
            </a:extLst>
          </p:cNvPr>
          <p:cNvCxnSpPr>
            <a:cxnSpLocks/>
          </p:cNvCxnSpPr>
          <p:nvPr/>
        </p:nvCxnSpPr>
        <p:spPr>
          <a:xfrm>
            <a:off x="5591886" y="679215"/>
            <a:ext cx="0" cy="5499569"/>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18" name="Picture 17" descr="A white and black card with black text&#10;&#10;Description automatically generated">
            <a:extLst>
              <a:ext uri="{FF2B5EF4-FFF2-40B4-BE49-F238E27FC236}">
                <a16:creationId xmlns:a16="http://schemas.microsoft.com/office/drawing/2014/main" id="{5F9E57E4-A95C-15A3-EE42-3E161CCA5613}"/>
              </a:ext>
            </a:extLst>
          </p:cNvPr>
          <p:cNvPicPr>
            <a:picLocks noChangeAspect="1"/>
          </p:cNvPicPr>
          <p:nvPr/>
        </p:nvPicPr>
        <p:blipFill>
          <a:blip r:embed="rId3"/>
          <a:stretch>
            <a:fillRect/>
          </a:stretch>
        </p:blipFill>
        <p:spPr>
          <a:xfrm>
            <a:off x="8852366" y="2989305"/>
            <a:ext cx="2921719" cy="3270703"/>
          </a:xfrm>
          <a:prstGeom prst="rect">
            <a:avLst/>
          </a:prstGeom>
        </p:spPr>
      </p:pic>
      <p:pic>
        <p:nvPicPr>
          <p:cNvPr id="4" name="Picture 3" descr="A black and white sign with black text&#10;&#10;Description automatically generated">
            <a:hlinkClick r:id="rId4"/>
            <a:extLst>
              <a:ext uri="{FF2B5EF4-FFF2-40B4-BE49-F238E27FC236}">
                <a16:creationId xmlns:a16="http://schemas.microsoft.com/office/drawing/2014/main" id="{A52E45F2-F411-B482-0C99-9C9A56505B5D}"/>
              </a:ext>
            </a:extLst>
          </p:cNvPr>
          <p:cNvPicPr>
            <a:picLocks noChangeAspect="1"/>
          </p:cNvPicPr>
          <p:nvPr/>
        </p:nvPicPr>
        <p:blipFill>
          <a:blip r:embed="rId5"/>
          <a:stretch>
            <a:fillRect/>
          </a:stretch>
        </p:blipFill>
        <p:spPr>
          <a:xfrm>
            <a:off x="1285619" y="5155434"/>
            <a:ext cx="3029449" cy="757362"/>
          </a:xfrm>
          <a:prstGeom prst="rect">
            <a:avLst/>
          </a:prstGeom>
        </p:spPr>
      </p:pic>
      <p:sp>
        <p:nvSpPr>
          <p:cNvPr id="6" name="Rectangle 5">
            <a:extLst>
              <a:ext uri="{FF2B5EF4-FFF2-40B4-BE49-F238E27FC236}">
                <a16:creationId xmlns:a16="http://schemas.microsoft.com/office/drawing/2014/main" id="{C556EA9A-8610-ED6B-F660-576EB9D8BD57}"/>
              </a:ext>
            </a:extLst>
          </p:cNvPr>
          <p:cNvSpPr/>
          <p:nvPr/>
        </p:nvSpPr>
        <p:spPr>
          <a:xfrm>
            <a:off x="270364" y="209879"/>
            <a:ext cx="1610391"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480669D-B6B5-BB9B-53A6-4537185AF8CC}"/>
              </a:ext>
            </a:extLst>
          </p:cNvPr>
          <p:cNvSpPr txBox="1"/>
          <p:nvPr/>
        </p:nvSpPr>
        <p:spPr>
          <a:xfrm>
            <a:off x="339811" y="209877"/>
            <a:ext cx="1437034"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WHO WE ARE</a:t>
            </a:r>
          </a:p>
        </p:txBody>
      </p:sp>
    </p:spTree>
    <p:extLst>
      <p:ext uri="{BB962C8B-B14F-4D97-AF65-F5344CB8AC3E}">
        <p14:creationId xmlns:p14="http://schemas.microsoft.com/office/powerpoint/2010/main" val="4081615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319605-D50B-AF59-CD7E-9525A4E03169}"/>
              </a:ext>
            </a:extLst>
          </p:cNvPr>
          <p:cNvPicPr>
            <a:picLocks noChangeAspect="1"/>
          </p:cNvPicPr>
          <p:nvPr/>
        </p:nvPicPr>
        <p:blipFill>
          <a:blip r:embed="rId2"/>
          <a:stretch>
            <a:fillRect/>
          </a:stretch>
        </p:blipFill>
        <p:spPr>
          <a:xfrm>
            <a:off x="6350" y="0"/>
            <a:ext cx="12185650" cy="6861574"/>
          </a:xfrm>
          <a:prstGeom prst="rect">
            <a:avLst/>
          </a:prstGeom>
        </p:spPr>
      </p:pic>
      <p:sp>
        <p:nvSpPr>
          <p:cNvPr id="2" name="Rectangle 1">
            <a:extLst>
              <a:ext uri="{FF2B5EF4-FFF2-40B4-BE49-F238E27FC236}">
                <a16:creationId xmlns:a16="http://schemas.microsoft.com/office/drawing/2014/main" id="{7D914690-9A50-67A7-D84D-981C4D720A4A}"/>
              </a:ext>
            </a:extLst>
          </p:cNvPr>
          <p:cNvSpPr/>
          <p:nvPr/>
        </p:nvSpPr>
        <p:spPr>
          <a:xfrm>
            <a:off x="270364" y="209879"/>
            <a:ext cx="1610391"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F418214-E468-826A-6E93-816C7A43D44C}"/>
              </a:ext>
            </a:extLst>
          </p:cNvPr>
          <p:cNvSpPr txBox="1"/>
          <p:nvPr/>
        </p:nvSpPr>
        <p:spPr>
          <a:xfrm>
            <a:off x="339811" y="209877"/>
            <a:ext cx="1437034"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WHO WE ARE</a:t>
            </a:r>
          </a:p>
        </p:txBody>
      </p:sp>
    </p:spTree>
    <p:extLst>
      <p:ext uri="{BB962C8B-B14F-4D97-AF65-F5344CB8AC3E}">
        <p14:creationId xmlns:p14="http://schemas.microsoft.com/office/powerpoint/2010/main" val="1412325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A5D366-DF5D-633E-5A1C-D697EC7AC24F}"/>
              </a:ext>
            </a:extLst>
          </p:cNvPr>
          <p:cNvSpPr txBox="1"/>
          <p:nvPr/>
        </p:nvSpPr>
        <p:spPr>
          <a:xfrm>
            <a:off x="582595" y="786720"/>
            <a:ext cx="6273508" cy="1605568"/>
          </a:xfrm>
          <a:prstGeom prst="rect">
            <a:avLst/>
          </a:prstGeom>
          <a:noFill/>
        </p:spPr>
        <p:txBody>
          <a:bodyPr wrap="square" rtlCol="0">
            <a:spAutoFit/>
          </a:bodyPr>
          <a:lstStyle/>
          <a:p>
            <a:pPr>
              <a:lnSpc>
                <a:spcPts val="5880"/>
              </a:lnSpc>
            </a:pPr>
            <a:r>
              <a:rPr lang="en-US" sz="5400" b="1" dirty="0">
                <a:latin typeface="Arial" panose="020B0604020202020204" pitchFamily="34" charset="0"/>
                <a:cs typeface="Arial" panose="020B0604020202020204" pitchFamily="34" charset="0"/>
              </a:rPr>
              <a:t>Building a Better World, Together</a:t>
            </a:r>
          </a:p>
        </p:txBody>
      </p:sp>
      <p:sp>
        <p:nvSpPr>
          <p:cNvPr id="5" name="TextBox 4">
            <a:extLst>
              <a:ext uri="{FF2B5EF4-FFF2-40B4-BE49-F238E27FC236}">
                <a16:creationId xmlns:a16="http://schemas.microsoft.com/office/drawing/2014/main" id="{F297D4EC-D4D3-F6FF-4AD9-4F064DA80D2A}"/>
              </a:ext>
            </a:extLst>
          </p:cNvPr>
          <p:cNvSpPr txBox="1"/>
          <p:nvPr/>
        </p:nvSpPr>
        <p:spPr>
          <a:xfrm>
            <a:off x="582595" y="2986788"/>
            <a:ext cx="2993012" cy="707886"/>
          </a:xfrm>
          <a:prstGeom prst="rect">
            <a:avLst/>
          </a:prstGeom>
          <a:noFill/>
        </p:spPr>
        <p:txBody>
          <a:bodyPr wrap="square">
            <a:spAutoFit/>
          </a:bodyPr>
          <a:lstStyle/>
          <a:p>
            <a:r>
              <a:rPr lang="en-US" sz="2000" b="1" dirty="0">
                <a:solidFill>
                  <a:srgbClr val="8E6E3C"/>
                </a:solidFill>
                <a:latin typeface="Arial" panose="020B0604020202020204" pitchFamily="34" charset="0"/>
                <a:cs typeface="Arial" panose="020B0604020202020204" pitchFamily="34" charset="0"/>
              </a:rPr>
              <a:t>Purdue University in Indianapolis</a:t>
            </a:r>
            <a:endParaRPr lang="en-US" sz="2000" dirty="0">
              <a:solidFill>
                <a:srgbClr val="8E6E3C"/>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582BF94-E0E4-D08D-3F33-5F5E7DB4BAE3}"/>
              </a:ext>
            </a:extLst>
          </p:cNvPr>
          <p:cNvSpPr txBox="1"/>
          <p:nvPr/>
        </p:nvSpPr>
        <p:spPr>
          <a:xfrm>
            <a:off x="582596" y="3691728"/>
            <a:ext cx="3169660" cy="1277273"/>
          </a:xfrm>
          <a:prstGeom prst="rect">
            <a:avLst/>
          </a:prstGeom>
          <a:noFill/>
        </p:spPr>
        <p:txBody>
          <a:bodyPr wrap="square">
            <a:spAutoFit/>
          </a:bodyPr>
          <a:lstStyle/>
          <a:p>
            <a:r>
              <a:rPr lang="en-US" sz="1100" dirty="0">
                <a:effectLst/>
                <a:latin typeface="Arial" panose="020B0604020202020204" pitchFamily="34" charset="0"/>
                <a:cs typeface="Arial" panose="020B0604020202020204" pitchFamily="34" charset="0"/>
              </a:rPr>
              <a:t>An extension of our flagship campus, Purdue University in Indianapolis expands Purdue’s academic and research excellence to Indiana’s capital city, while investing in and partnering with Indianapolis businesses to significantly grow the tech-driven economy throughout the state.</a:t>
            </a:r>
          </a:p>
        </p:txBody>
      </p:sp>
      <p:sp>
        <p:nvSpPr>
          <p:cNvPr id="10" name="TextBox 9">
            <a:extLst>
              <a:ext uri="{FF2B5EF4-FFF2-40B4-BE49-F238E27FC236}">
                <a16:creationId xmlns:a16="http://schemas.microsoft.com/office/drawing/2014/main" id="{E199969A-48F6-D7EE-854C-52BBC002BF28}"/>
              </a:ext>
            </a:extLst>
          </p:cNvPr>
          <p:cNvSpPr txBox="1"/>
          <p:nvPr/>
        </p:nvSpPr>
        <p:spPr>
          <a:xfrm>
            <a:off x="4392538" y="2985998"/>
            <a:ext cx="2993006" cy="400110"/>
          </a:xfrm>
          <a:prstGeom prst="rect">
            <a:avLst/>
          </a:prstGeom>
          <a:noFill/>
        </p:spPr>
        <p:txBody>
          <a:bodyPr wrap="square">
            <a:spAutoFit/>
          </a:bodyPr>
          <a:lstStyle/>
          <a:p>
            <a:r>
              <a:rPr lang="en-US" sz="2000" b="1" dirty="0">
                <a:solidFill>
                  <a:srgbClr val="8E6E3C"/>
                </a:solidFill>
                <a:latin typeface="Arial" panose="020B0604020202020204" pitchFamily="34" charset="0"/>
                <a:cs typeface="Arial" panose="020B0604020202020204" pitchFamily="34" charset="0"/>
              </a:rPr>
              <a:t>Purdue Computes</a:t>
            </a:r>
            <a:endParaRPr lang="en-US" sz="2000" dirty="0">
              <a:solidFill>
                <a:srgbClr val="8E6E3C"/>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A49C6A3-93F4-EB66-4846-5DE55FB0BC55}"/>
              </a:ext>
            </a:extLst>
          </p:cNvPr>
          <p:cNvSpPr txBox="1"/>
          <p:nvPr/>
        </p:nvSpPr>
        <p:spPr>
          <a:xfrm>
            <a:off x="8274022" y="2986788"/>
            <a:ext cx="3419041" cy="707886"/>
          </a:xfrm>
          <a:prstGeom prst="rect">
            <a:avLst/>
          </a:prstGeom>
          <a:noFill/>
        </p:spPr>
        <p:txBody>
          <a:bodyPr wrap="square">
            <a:spAutoFit/>
          </a:bodyPr>
          <a:lstStyle/>
          <a:p>
            <a:r>
              <a:rPr lang="en-US" sz="2000" b="1" dirty="0">
                <a:solidFill>
                  <a:srgbClr val="8E6E3C"/>
                </a:solidFill>
                <a:latin typeface="Arial" panose="020B0604020202020204" pitchFamily="34" charset="0"/>
                <a:cs typeface="Arial" panose="020B0604020202020204" pitchFamily="34" charset="0"/>
              </a:rPr>
              <a:t>Mitchell E. Daniels, Jr. School of Business</a:t>
            </a:r>
            <a:endParaRPr lang="en-US" sz="2000" dirty="0">
              <a:solidFill>
                <a:srgbClr val="8E6E3C"/>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D199D82-9F5E-08C5-C2B1-398EE7B80F2E}"/>
              </a:ext>
            </a:extLst>
          </p:cNvPr>
          <p:cNvSpPr txBox="1"/>
          <p:nvPr/>
        </p:nvSpPr>
        <p:spPr>
          <a:xfrm>
            <a:off x="4392537" y="3386108"/>
            <a:ext cx="3251107" cy="1615827"/>
          </a:xfrm>
          <a:prstGeom prst="rect">
            <a:avLst/>
          </a:prstGeom>
          <a:noFill/>
        </p:spPr>
        <p:txBody>
          <a:bodyPr wrap="square">
            <a:spAutoFit/>
          </a:bodyPr>
          <a:lstStyle/>
          <a:p>
            <a:r>
              <a:rPr lang="en-US" sz="1100" dirty="0">
                <a:effectLst/>
                <a:latin typeface="Arial" panose="020B0604020202020204" pitchFamily="34" charset="0"/>
                <a:cs typeface="Arial" panose="020B0604020202020204" pitchFamily="34" charset="0"/>
              </a:rPr>
              <a:t>Purdue Computes is a major new initiative emphasizing four key pillars of Purdue’s extensive technological and computational environment: the advancement of physical artificial intelligence, the elevation of our already-successful computer science and computer engineering programs, quantum science and engineering, and semiconductor research and development.</a:t>
            </a:r>
          </a:p>
        </p:txBody>
      </p:sp>
      <p:sp>
        <p:nvSpPr>
          <p:cNvPr id="15" name="TextBox 14">
            <a:extLst>
              <a:ext uri="{FF2B5EF4-FFF2-40B4-BE49-F238E27FC236}">
                <a16:creationId xmlns:a16="http://schemas.microsoft.com/office/drawing/2014/main" id="{66A8CE3F-D595-8162-EEFC-6EBF7ED80DA9}"/>
              </a:ext>
            </a:extLst>
          </p:cNvPr>
          <p:cNvSpPr txBox="1"/>
          <p:nvPr/>
        </p:nvSpPr>
        <p:spPr>
          <a:xfrm>
            <a:off x="8274022" y="3691728"/>
            <a:ext cx="3345181" cy="1446550"/>
          </a:xfrm>
          <a:prstGeom prst="rect">
            <a:avLst/>
          </a:prstGeom>
          <a:noFill/>
        </p:spPr>
        <p:txBody>
          <a:bodyPr wrap="square">
            <a:spAutoFit/>
          </a:bodyPr>
          <a:lstStyle/>
          <a:p>
            <a:r>
              <a:rPr lang="en-US" sz="1100" dirty="0">
                <a:effectLst/>
                <a:latin typeface="Arial" panose="020B0604020202020204" pitchFamily="34" charset="0"/>
                <a:cs typeface="Arial" panose="020B0604020202020204" pitchFamily="34" charset="0"/>
              </a:rPr>
              <a:t>The Mitchell E. Daniels, Jr. School of Business offers a STEM-infused, future-focused business education for the leaders and founders of tomorrow. Celebrating a president who led transformative change during his tenure, the reimagined business school prepares graduates who generate value in the world and lead with vision and versatility.</a:t>
            </a:r>
          </a:p>
        </p:txBody>
      </p:sp>
      <p:cxnSp>
        <p:nvCxnSpPr>
          <p:cNvPr id="16" name="Straight Connector 15">
            <a:extLst>
              <a:ext uri="{FF2B5EF4-FFF2-40B4-BE49-F238E27FC236}">
                <a16:creationId xmlns:a16="http://schemas.microsoft.com/office/drawing/2014/main" id="{8F364DFF-A974-A5BE-3DAB-7D8C8C2A4A3F}"/>
              </a:ext>
            </a:extLst>
          </p:cNvPr>
          <p:cNvCxnSpPr>
            <a:cxnSpLocks/>
          </p:cNvCxnSpPr>
          <p:nvPr/>
        </p:nvCxnSpPr>
        <p:spPr>
          <a:xfrm>
            <a:off x="4102078" y="2857500"/>
            <a:ext cx="0" cy="332509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6" name="Picture 5" descr="A black text on a tan background&#10;&#10;Description automatically generated">
            <a:hlinkClick r:id="rId2"/>
            <a:extLst>
              <a:ext uri="{FF2B5EF4-FFF2-40B4-BE49-F238E27FC236}">
                <a16:creationId xmlns:a16="http://schemas.microsoft.com/office/drawing/2014/main" id="{C4D74626-16F3-22A9-54DB-811C5D5ED90E}"/>
              </a:ext>
            </a:extLst>
          </p:cNvPr>
          <p:cNvPicPr>
            <a:picLocks noChangeAspect="1"/>
          </p:cNvPicPr>
          <p:nvPr/>
        </p:nvPicPr>
        <p:blipFill>
          <a:blip r:embed="rId3"/>
          <a:stretch>
            <a:fillRect/>
          </a:stretch>
        </p:blipFill>
        <p:spPr>
          <a:xfrm>
            <a:off x="582595" y="5285410"/>
            <a:ext cx="2993010" cy="748252"/>
          </a:xfrm>
          <a:prstGeom prst="rect">
            <a:avLst/>
          </a:prstGeom>
        </p:spPr>
      </p:pic>
      <p:cxnSp>
        <p:nvCxnSpPr>
          <p:cNvPr id="8" name="Straight Connector 7">
            <a:extLst>
              <a:ext uri="{FF2B5EF4-FFF2-40B4-BE49-F238E27FC236}">
                <a16:creationId xmlns:a16="http://schemas.microsoft.com/office/drawing/2014/main" id="{03F28703-12DB-FB50-4312-338BBC251F93}"/>
              </a:ext>
            </a:extLst>
          </p:cNvPr>
          <p:cNvCxnSpPr>
            <a:cxnSpLocks/>
          </p:cNvCxnSpPr>
          <p:nvPr/>
        </p:nvCxnSpPr>
        <p:spPr>
          <a:xfrm>
            <a:off x="7875919" y="2857500"/>
            <a:ext cx="0" cy="332509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14" name="Picture 13" descr="A black text on a tan rectangle&#10;&#10;Description automatically generated">
            <a:hlinkClick r:id="rId4"/>
            <a:extLst>
              <a:ext uri="{FF2B5EF4-FFF2-40B4-BE49-F238E27FC236}">
                <a16:creationId xmlns:a16="http://schemas.microsoft.com/office/drawing/2014/main" id="{9E95A1CA-4AAD-FD74-0324-6E93158CAB35}"/>
              </a:ext>
            </a:extLst>
          </p:cNvPr>
          <p:cNvPicPr>
            <a:picLocks noChangeAspect="1"/>
          </p:cNvPicPr>
          <p:nvPr/>
        </p:nvPicPr>
        <p:blipFill>
          <a:blip r:embed="rId5"/>
          <a:stretch>
            <a:fillRect/>
          </a:stretch>
        </p:blipFill>
        <p:spPr>
          <a:xfrm>
            <a:off x="4377346" y="5285410"/>
            <a:ext cx="3023389" cy="566886"/>
          </a:xfrm>
          <a:prstGeom prst="rect">
            <a:avLst/>
          </a:prstGeom>
        </p:spPr>
      </p:pic>
      <p:pic>
        <p:nvPicPr>
          <p:cNvPr id="18" name="Picture 17" descr="A sign with black text&#10;&#10;Description automatically generated">
            <a:hlinkClick r:id="rId6"/>
            <a:extLst>
              <a:ext uri="{FF2B5EF4-FFF2-40B4-BE49-F238E27FC236}">
                <a16:creationId xmlns:a16="http://schemas.microsoft.com/office/drawing/2014/main" id="{9F3BA306-97CE-222F-ACB0-E5BFC650BE4B}"/>
              </a:ext>
            </a:extLst>
          </p:cNvPr>
          <p:cNvPicPr>
            <a:picLocks noChangeAspect="1"/>
          </p:cNvPicPr>
          <p:nvPr/>
        </p:nvPicPr>
        <p:blipFill>
          <a:blip r:embed="rId7"/>
          <a:stretch>
            <a:fillRect/>
          </a:stretch>
        </p:blipFill>
        <p:spPr>
          <a:xfrm>
            <a:off x="8275304" y="5285410"/>
            <a:ext cx="2993010" cy="748253"/>
          </a:xfrm>
          <a:prstGeom prst="rect">
            <a:avLst/>
          </a:prstGeom>
        </p:spPr>
      </p:pic>
      <p:sp>
        <p:nvSpPr>
          <p:cNvPr id="23" name="Rectangle 22">
            <a:extLst>
              <a:ext uri="{FF2B5EF4-FFF2-40B4-BE49-F238E27FC236}">
                <a16:creationId xmlns:a16="http://schemas.microsoft.com/office/drawing/2014/main" id="{28556B6C-75CF-BDFF-903C-BB9CD8B9B287}"/>
              </a:ext>
            </a:extLst>
          </p:cNvPr>
          <p:cNvSpPr/>
          <p:nvPr/>
        </p:nvSpPr>
        <p:spPr>
          <a:xfrm>
            <a:off x="270364" y="209879"/>
            <a:ext cx="1610391"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0ECA83F9-4109-20AD-4E4B-2C7BDC20EE9E}"/>
              </a:ext>
            </a:extLst>
          </p:cNvPr>
          <p:cNvSpPr txBox="1"/>
          <p:nvPr/>
        </p:nvSpPr>
        <p:spPr>
          <a:xfrm>
            <a:off x="339811" y="209877"/>
            <a:ext cx="1437034"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OUR STRATEGY</a:t>
            </a:r>
          </a:p>
        </p:txBody>
      </p:sp>
    </p:spTree>
    <p:extLst>
      <p:ext uri="{BB962C8B-B14F-4D97-AF65-F5344CB8AC3E}">
        <p14:creationId xmlns:p14="http://schemas.microsoft.com/office/powerpoint/2010/main" val="4088018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0A3054-2E87-B50C-DF7A-4D3E41894E25}"/>
              </a:ext>
            </a:extLst>
          </p:cNvPr>
          <p:cNvSpPr txBox="1"/>
          <p:nvPr/>
        </p:nvSpPr>
        <p:spPr>
          <a:xfrm>
            <a:off x="709018" y="962914"/>
            <a:ext cx="4077888" cy="1451679"/>
          </a:xfrm>
          <a:prstGeom prst="rect">
            <a:avLst/>
          </a:prstGeom>
          <a:noFill/>
        </p:spPr>
        <p:txBody>
          <a:bodyPr wrap="square" rtlCol="0">
            <a:spAutoFit/>
          </a:bodyPr>
          <a:lstStyle/>
          <a:p>
            <a:pPr>
              <a:lnSpc>
                <a:spcPts val="5280"/>
              </a:lnSpc>
            </a:pPr>
            <a:r>
              <a:rPr lang="en-US" sz="4800" b="1" dirty="0">
                <a:solidFill>
                  <a:schemeClr val="bg1"/>
                </a:solidFill>
                <a:latin typeface="Arial" panose="020B0604020202020204" pitchFamily="34" charset="0"/>
                <a:cs typeface="Arial" panose="020B0604020202020204" pitchFamily="34" charset="0"/>
              </a:rPr>
              <a:t>Purdue’s Next Moves</a:t>
            </a:r>
          </a:p>
        </p:txBody>
      </p:sp>
      <p:sp>
        <p:nvSpPr>
          <p:cNvPr id="8" name="TextBox 7">
            <a:extLst>
              <a:ext uri="{FF2B5EF4-FFF2-40B4-BE49-F238E27FC236}">
                <a16:creationId xmlns:a16="http://schemas.microsoft.com/office/drawing/2014/main" id="{1742ED86-60E3-B508-4CB3-3FE8C4E39371}"/>
              </a:ext>
            </a:extLst>
          </p:cNvPr>
          <p:cNvSpPr txBox="1"/>
          <p:nvPr/>
        </p:nvSpPr>
        <p:spPr>
          <a:xfrm>
            <a:off x="709018" y="3940124"/>
            <a:ext cx="3877863" cy="733534"/>
          </a:xfrm>
          <a:prstGeom prst="rect">
            <a:avLst/>
          </a:prstGeom>
          <a:noFill/>
        </p:spPr>
        <p:txBody>
          <a:bodyPr wrap="square">
            <a:spAutoFit/>
          </a:bodyPr>
          <a:lstStyle/>
          <a:p>
            <a:pPr>
              <a:lnSpc>
                <a:spcPts val="2480"/>
              </a:lnSpc>
            </a:pPr>
            <a:r>
              <a:rPr lang="en-US" sz="2400" b="1" dirty="0">
                <a:solidFill>
                  <a:srgbClr val="CEB992"/>
                </a:solidFill>
                <a:latin typeface="Arial" panose="020B0604020202020204" pitchFamily="34" charset="0"/>
                <a:cs typeface="Arial" panose="020B0604020202020204" pitchFamily="34" charset="0"/>
              </a:rPr>
              <a:t>Transformative Education 2.0</a:t>
            </a: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877CDF0-57EF-FCB4-6247-3194AAD946DC}"/>
              </a:ext>
            </a:extLst>
          </p:cNvPr>
          <p:cNvSpPr txBox="1"/>
          <p:nvPr/>
        </p:nvSpPr>
        <p:spPr>
          <a:xfrm>
            <a:off x="709019" y="4635650"/>
            <a:ext cx="3334938" cy="1277273"/>
          </a:xfrm>
          <a:prstGeom prst="rect">
            <a:avLst/>
          </a:prstGeom>
          <a:noFill/>
        </p:spPr>
        <p:txBody>
          <a:bodyPr wrap="square">
            <a:spAutoFit/>
          </a:bodyPr>
          <a:lstStyle/>
          <a:p>
            <a:r>
              <a:rPr lang="en-US" sz="1100" dirty="0">
                <a:solidFill>
                  <a:schemeClr val="bg1"/>
                </a:solidFill>
                <a:effectLst/>
                <a:latin typeface="Arial" panose="020B0604020202020204" pitchFamily="34" charset="0"/>
                <a:cs typeface="Arial" panose="020B0604020202020204" pitchFamily="34" charset="0"/>
              </a:rPr>
              <a:t>We will offer the most innovative residential learning program in the U.S. among large research universities through a deep investment in high-touch experiential learning opportunities, creative use of advanced technologies, flexible degree options, integrated student-life experiences and a data-driven ecosystem. </a:t>
            </a:r>
          </a:p>
        </p:txBody>
      </p:sp>
      <p:sp>
        <p:nvSpPr>
          <p:cNvPr id="13" name="TextBox 12">
            <a:extLst>
              <a:ext uri="{FF2B5EF4-FFF2-40B4-BE49-F238E27FC236}">
                <a16:creationId xmlns:a16="http://schemas.microsoft.com/office/drawing/2014/main" id="{37AF6FC7-8344-10D3-9AA1-7AA1D69B23A0}"/>
              </a:ext>
            </a:extLst>
          </p:cNvPr>
          <p:cNvSpPr txBox="1"/>
          <p:nvPr/>
        </p:nvSpPr>
        <p:spPr>
          <a:xfrm>
            <a:off x="5312271" y="1553962"/>
            <a:ext cx="3194445" cy="733534"/>
          </a:xfrm>
          <a:prstGeom prst="rect">
            <a:avLst/>
          </a:prstGeom>
          <a:noFill/>
        </p:spPr>
        <p:txBody>
          <a:bodyPr wrap="square">
            <a:spAutoFit/>
          </a:bodyPr>
          <a:lstStyle/>
          <a:p>
            <a:pPr>
              <a:lnSpc>
                <a:spcPts val="2480"/>
              </a:lnSpc>
            </a:pPr>
            <a:r>
              <a:rPr lang="en-US" sz="2400" b="1" dirty="0">
                <a:solidFill>
                  <a:srgbClr val="CEB992"/>
                </a:solidFill>
                <a:latin typeface="Arial" panose="020B0604020202020204" pitchFamily="34" charset="0"/>
                <a:cs typeface="Arial" panose="020B0604020202020204" pitchFamily="34" charset="0"/>
              </a:rPr>
              <a:t>National Security and Technology</a:t>
            </a:r>
            <a:endParaRPr lang="en-US" sz="2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6FE80C7-0377-221D-65D4-50D68FB38A23}"/>
              </a:ext>
            </a:extLst>
          </p:cNvPr>
          <p:cNvSpPr txBox="1"/>
          <p:nvPr/>
        </p:nvSpPr>
        <p:spPr>
          <a:xfrm>
            <a:off x="5312271" y="2249488"/>
            <a:ext cx="2588717" cy="1107996"/>
          </a:xfrm>
          <a:prstGeom prst="rect">
            <a:avLst/>
          </a:prstGeom>
          <a:noFill/>
        </p:spPr>
        <p:txBody>
          <a:bodyPr wrap="square">
            <a:spAutoFit/>
          </a:bodyPr>
          <a:lstStyle/>
          <a:p>
            <a:r>
              <a:rPr lang="en-US" sz="1100" dirty="0">
                <a:solidFill>
                  <a:schemeClr val="bg1"/>
                </a:solidFill>
                <a:effectLst/>
                <a:latin typeface="Arial" panose="020B0604020202020204" pitchFamily="34" charset="0"/>
                <a:cs typeface="Arial" panose="020B0604020202020204" pitchFamily="34" charset="0"/>
              </a:rPr>
              <a:t>Through a strategic focus on the systems that keep us safe and secure, we’re exploring new energetic materials and systems, hypersonic and space vehicles, cybersecurity, and secure microelectronics. </a:t>
            </a:r>
          </a:p>
        </p:txBody>
      </p:sp>
      <p:sp>
        <p:nvSpPr>
          <p:cNvPr id="3" name="TextBox 2">
            <a:extLst>
              <a:ext uri="{FF2B5EF4-FFF2-40B4-BE49-F238E27FC236}">
                <a16:creationId xmlns:a16="http://schemas.microsoft.com/office/drawing/2014/main" id="{0C32FE7E-DA9F-F922-5B07-C5F9892EA3E7}"/>
              </a:ext>
            </a:extLst>
          </p:cNvPr>
          <p:cNvSpPr txBox="1"/>
          <p:nvPr/>
        </p:nvSpPr>
        <p:spPr>
          <a:xfrm>
            <a:off x="709018" y="2434533"/>
            <a:ext cx="3334939" cy="938719"/>
          </a:xfrm>
          <a:prstGeom prst="rect">
            <a:avLst/>
          </a:prstGeom>
          <a:noFill/>
        </p:spPr>
        <p:txBody>
          <a:bodyPr wrap="square">
            <a:spAutoFit/>
          </a:bodyPr>
          <a:lstStyle/>
          <a:p>
            <a:r>
              <a:rPr lang="en-US" sz="1100" dirty="0">
                <a:solidFill>
                  <a:schemeClr val="bg1"/>
                </a:solidFill>
                <a:effectLst/>
                <a:latin typeface="Arial" panose="020B0604020202020204" pitchFamily="34" charset="0"/>
                <a:cs typeface="Arial" panose="020B0604020202020204" pitchFamily="34" charset="0"/>
              </a:rPr>
              <a:t>In addition to key presidential initiatives, the university is focused on an ambitious agenda called Purdue Moves. In 2021, Purdue’s Next Moves were announced to continue our momentum.</a:t>
            </a:r>
          </a:p>
        </p:txBody>
      </p:sp>
      <p:sp>
        <p:nvSpPr>
          <p:cNvPr id="5" name="TextBox 4">
            <a:extLst>
              <a:ext uri="{FF2B5EF4-FFF2-40B4-BE49-F238E27FC236}">
                <a16:creationId xmlns:a16="http://schemas.microsoft.com/office/drawing/2014/main" id="{208EA0A3-0471-F770-4CB8-C6D4C09741D4}"/>
              </a:ext>
            </a:extLst>
          </p:cNvPr>
          <p:cNvSpPr txBox="1"/>
          <p:nvPr/>
        </p:nvSpPr>
        <p:spPr>
          <a:xfrm>
            <a:off x="5312271" y="3830054"/>
            <a:ext cx="4521994" cy="461665"/>
          </a:xfrm>
          <a:prstGeom prst="rect">
            <a:avLst/>
          </a:prstGeom>
          <a:noFill/>
        </p:spPr>
        <p:txBody>
          <a:bodyPr wrap="square">
            <a:spAutoFit/>
          </a:bodyPr>
          <a:lstStyle/>
          <a:p>
            <a:r>
              <a:rPr lang="en-US" sz="2400" b="1" dirty="0">
                <a:solidFill>
                  <a:srgbClr val="CEB992"/>
                </a:solidFill>
                <a:latin typeface="Arial" panose="020B0604020202020204" pitchFamily="34" charset="0"/>
                <a:cs typeface="Arial" panose="020B0604020202020204" pitchFamily="34" charset="0"/>
              </a:rPr>
              <a:t>Plant Sciences 2.0</a:t>
            </a:r>
            <a:endParaRPr lang="en-US"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C49DDD8-DB14-0CB3-07B6-2008CA5A38FF}"/>
              </a:ext>
            </a:extLst>
          </p:cNvPr>
          <p:cNvSpPr txBox="1"/>
          <p:nvPr/>
        </p:nvSpPr>
        <p:spPr>
          <a:xfrm>
            <a:off x="5312272" y="4266318"/>
            <a:ext cx="2717304" cy="1277273"/>
          </a:xfrm>
          <a:prstGeom prst="rect">
            <a:avLst/>
          </a:prstGeom>
          <a:noFill/>
        </p:spPr>
        <p:txBody>
          <a:bodyPr wrap="square">
            <a:spAutoFit/>
          </a:bodyPr>
          <a:lstStyle/>
          <a:p>
            <a:r>
              <a:rPr lang="en-US" sz="1100" dirty="0">
                <a:solidFill>
                  <a:schemeClr val="bg1"/>
                </a:solidFill>
                <a:effectLst/>
                <a:latin typeface="Arial" panose="020B0604020202020204" pitchFamily="34" charset="0"/>
                <a:cs typeface="Arial" panose="020B0604020202020204" pitchFamily="34" charset="0"/>
              </a:rPr>
              <a:t>By investing in plant sciences, we will grow graduates, entrepreneurs and the agricultural biotech industry to ensure a future in which the environment and agriculture work hand in hand to both feed the world’s population and strengthen our ecosystems.</a:t>
            </a:r>
          </a:p>
        </p:txBody>
      </p:sp>
      <p:sp>
        <p:nvSpPr>
          <p:cNvPr id="9" name="TextBox 8">
            <a:extLst>
              <a:ext uri="{FF2B5EF4-FFF2-40B4-BE49-F238E27FC236}">
                <a16:creationId xmlns:a16="http://schemas.microsoft.com/office/drawing/2014/main" id="{A8D44DB8-029D-6970-5FC3-BE221FBA986B}"/>
              </a:ext>
            </a:extLst>
          </p:cNvPr>
          <p:cNvSpPr txBox="1"/>
          <p:nvPr/>
        </p:nvSpPr>
        <p:spPr>
          <a:xfrm>
            <a:off x="8801100" y="1553962"/>
            <a:ext cx="3000375" cy="1054135"/>
          </a:xfrm>
          <a:prstGeom prst="rect">
            <a:avLst/>
          </a:prstGeom>
          <a:noFill/>
        </p:spPr>
        <p:txBody>
          <a:bodyPr wrap="square">
            <a:spAutoFit/>
          </a:bodyPr>
          <a:lstStyle/>
          <a:p>
            <a:pPr>
              <a:lnSpc>
                <a:spcPts val="2480"/>
              </a:lnSpc>
            </a:pPr>
            <a:r>
              <a:rPr lang="en-US" sz="2400" b="1" dirty="0">
                <a:solidFill>
                  <a:srgbClr val="CEB992"/>
                </a:solidFill>
                <a:latin typeface="Arial" panose="020B0604020202020204" pitchFamily="34" charset="0"/>
                <a:cs typeface="Arial" panose="020B0604020202020204" pitchFamily="34" charset="0"/>
              </a:rPr>
              <a:t>Purdue Applied Research Institute (PARI)</a:t>
            </a:r>
            <a:endParaRPr lang="en-US" sz="2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3AD4D35-9291-689D-EE2C-E56D1AEA9A21}"/>
              </a:ext>
            </a:extLst>
          </p:cNvPr>
          <p:cNvSpPr txBox="1"/>
          <p:nvPr/>
        </p:nvSpPr>
        <p:spPr>
          <a:xfrm>
            <a:off x="8801100" y="2618820"/>
            <a:ext cx="2386013" cy="938719"/>
          </a:xfrm>
          <a:prstGeom prst="rect">
            <a:avLst/>
          </a:prstGeom>
          <a:noFill/>
        </p:spPr>
        <p:txBody>
          <a:bodyPr wrap="square">
            <a:spAutoFit/>
          </a:bodyPr>
          <a:lstStyle/>
          <a:p>
            <a:r>
              <a:rPr lang="en-US" sz="1100" dirty="0">
                <a:solidFill>
                  <a:schemeClr val="bg1"/>
                </a:solidFill>
                <a:effectLst/>
                <a:latin typeface="Arial" panose="020B0604020202020204" pitchFamily="34" charset="0"/>
                <a:cs typeface="Arial" panose="020B0604020202020204" pitchFamily="34" charset="0"/>
              </a:rPr>
              <a:t>Through PARI, we will focus on digital innovation in agri-food systems, national security and technology, and global development and innovation.</a:t>
            </a:r>
          </a:p>
        </p:txBody>
      </p:sp>
      <p:sp>
        <p:nvSpPr>
          <p:cNvPr id="11" name="TextBox 10">
            <a:extLst>
              <a:ext uri="{FF2B5EF4-FFF2-40B4-BE49-F238E27FC236}">
                <a16:creationId xmlns:a16="http://schemas.microsoft.com/office/drawing/2014/main" id="{86110FC9-0F8D-10D4-5604-C25517389196}"/>
              </a:ext>
            </a:extLst>
          </p:cNvPr>
          <p:cNvSpPr txBox="1"/>
          <p:nvPr/>
        </p:nvSpPr>
        <p:spPr>
          <a:xfrm>
            <a:off x="8841583" y="3940124"/>
            <a:ext cx="2717304" cy="733534"/>
          </a:xfrm>
          <a:prstGeom prst="rect">
            <a:avLst/>
          </a:prstGeom>
          <a:noFill/>
        </p:spPr>
        <p:txBody>
          <a:bodyPr wrap="square">
            <a:spAutoFit/>
          </a:bodyPr>
          <a:lstStyle/>
          <a:p>
            <a:pPr>
              <a:lnSpc>
                <a:spcPts val="2480"/>
              </a:lnSpc>
            </a:pPr>
            <a:r>
              <a:rPr lang="en-US" sz="2400" b="1" dirty="0">
                <a:solidFill>
                  <a:srgbClr val="CEB992"/>
                </a:solidFill>
                <a:latin typeface="Arial" panose="020B0604020202020204" pitchFamily="34" charset="0"/>
                <a:cs typeface="Arial" panose="020B0604020202020204" pitchFamily="34" charset="0"/>
              </a:rPr>
              <a:t>Purdue Equity Task Force</a:t>
            </a:r>
            <a:endParaRPr lang="en-US" sz="24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D5C2B2F-D13B-B7A7-2481-2FDC39853D48}"/>
              </a:ext>
            </a:extLst>
          </p:cNvPr>
          <p:cNvSpPr txBox="1"/>
          <p:nvPr/>
        </p:nvSpPr>
        <p:spPr>
          <a:xfrm>
            <a:off x="8841584" y="4635650"/>
            <a:ext cx="2959891" cy="1107996"/>
          </a:xfrm>
          <a:prstGeom prst="rect">
            <a:avLst/>
          </a:prstGeom>
          <a:noFill/>
        </p:spPr>
        <p:txBody>
          <a:bodyPr wrap="square">
            <a:spAutoFit/>
          </a:bodyPr>
          <a:lstStyle/>
          <a:p>
            <a:r>
              <a:rPr lang="en-US" sz="1100" dirty="0">
                <a:solidFill>
                  <a:schemeClr val="bg1"/>
                </a:solidFill>
                <a:effectLst/>
                <a:latin typeface="Arial" panose="020B0604020202020204" pitchFamily="34" charset="0"/>
                <a:cs typeface="Arial" panose="020B0604020202020204" pitchFamily="34" charset="0"/>
              </a:rPr>
              <a:t>We are committed to ensuring every member of the university community can experience all Purdue has to offer equitably, focusing on barriers to success of students, faculty and staff of color and specifically the experience of Black Boilermakers.</a:t>
            </a:r>
          </a:p>
        </p:txBody>
      </p:sp>
      <p:cxnSp>
        <p:nvCxnSpPr>
          <p:cNvPr id="16" name="Straight Connector 15">
            <a:extLst>
              <a:ext uri="{FF2B5EF4-FFF2-40B4-BE49-F238E27FC236}">
                <a16:creationId xmlns:a16="http://schemas.microsoft.com/office/drawing/2014/main" id="{9752227C-2FCC-E825-9F2B-8BA01FB7E77A}"/>
              </a:ext>
            </a:extLst>
          </p:cNvPr>
          <p:cNvCxnSpPr>
            <a:cxnSpLocks/>
          </p:cNvCxnSpPr>
          <p:nvPr/>
        </p:nvCxnSpPr>
        <p:spPr>
          <a:xfrm>
            <a:off x="4972051" y="1037576"/>
            <a:ext cx="0" cy="4873888"/>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E613BE5-ABEB-8223-22C9-7B543F47F59F}"/>
              </a:ext>
            </a:extLst>
          </p:cNvPr>
          <p:cNvCxnSpPr>
            <a:cxnSpLocks/>
          </p:cNvCxnSpPr>
          <p:nvPr/>
        </p:nvCxnSpPr>
        <p:spPr>
          <a:xfrm>
            <a:off x="8506716" y="1037576"/>
            <a:ext cx="0" cy="4884407"/>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A76368AC-2B45-6F3E-5A23-D3F980335BD2}"/>
              </a:ext>
            </a:extLst>
          </p:cNvPr>
          <p:cNvSpPr/>
          <p:nvPr/>
        </p:nvSpPr>
        <p:spPr>
          <a:xfrm>
            <a:off x="270364" y="209879"/>
            <a:ext cx="1610391"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C84FB50-330F-0619-3C46-139B6B43B8EE}"/>
              </a:ext>
            </a:extLst>
          </p:cNvPr>
          <p:cNvSpPr txBox="1"/>
          <p:nvPr/>
        </p:nvSpPr>
        <p:spPr>
          <a:xfrm>
            <a:off x="339811" y="209877"/>
            <a:ext cx="1437034"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OUR STRATEGY</a:t>
            </a:r>
          </a:p>
        </p:txBody>
      </p:sp>
    </p:spTree>
    <p:extLst>
      <p:ext uri="{BB962C8B-B14F-4D97-AF65-F5344CB8AC3E}">
        <p14:creationId xmlns:p14="http://schemas.microsoft.com/office/powerpoint/2010/main" val="3350318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yellow rectangles&#10;&#10;Description automatically generated">
            <a:extLst>
              <a:ext uri="{FF2B5EF4-FFF2-40B4-BE49-F238E27FC236}">
                <a16:creationId xmlns:a16="http://schemas.microsoft.com/office/drawing/2014/main" id="{DF18E3BF-D9E6-D334-0F49-7E3ECE299727}"/>
              </a:ext>
            </a:extLst>
          </p:cNvPr>
          <p:cNvPicPr>
            <a:picLocks noChangeAspect="1"/>
          </p:cNvPicPr>
          <p:nvPr/>
        </p:nvPicPr>
        <p:blipFill>
          <a:blip r:embed="rId3"/>
          <a:stretch>
            <a:fillRect/>
          </a:stretch>
        </p:blipFill>
        <p:spPr>
          <a:xfrm>
            <a:off x="501011" y="3517723"/>
            <a:ext cx="4166779" cy="2591376"/>
          </a:xfrm>
          <a:prstGeom prst="rect">
            <a:avLst/>
          </a:prstGeom>
        </p:spPr>
      </p:pic>
      <p:sp>
        <p:nvSpPr>
          <p:cNvPr id="9" name="TextBox 8">
            <a:extLst>
              <a:ext uri="{FF2B5EF4-FFF2-40B4-BE49-F238E27FC236}">
                <a16:creationId xmlns:a16="http://schemas.microsoft.com/office/drawing/2014/main" id="{866328A8-5888-1046-FF3F-8E211F20F0B1}"/>
              </a:ext>
            </a:extLst>
          </p:cNvPr>
          <p:cNvSpPr txBox="1"/>
          <p:nvPr/>
        </p:nvSpPr>
        <p:spPr>
          <a:xfrm>
            <a:off x="5778471" y="3616107"/>
            <a:ext cx="2749445" cy="2492990"/>
          </a:xfrm>
          <a:prstGeom prst="rect">
            <a:avLst/>
          </a:prstGeom>
          <a:noFill/>
        </p:spPr>
        <p:txBody>
          <a:bodyPr wrap="square">
            <a:spAutoFit/>
          </a:bodyPr>
          <a:lstStyle/>
          <a:p>
            <a:r>
              <a:rPr lang="en-US" sz="1200" dirty="0">
                <a:effectLst/>
                <a:latin typeface="Arial" panose="020B0604020202020204" pitchFamily="34" charset="0"/>
                <a:cs typeface="Arial" panose="020B0604020202020204" pitchFamily="34" charset="0"/>
              </a:rPr>
              <a:t>At Purdue, we’re transforming learning inside and outside the classroom. New teaching methods, collaborative environments and innovative experiences on and off campus prepare Boilermakers for successful careers and fulfilling lives. </a:t>
            </a:r>
          </a:p>
          <a:p>
            <a:endParaRPr lang="en-US" sz="1200" b="1" dirty="0">
              <a:effectLst/>
              <a:latin typeface="Arial" panose="020B0604020202020204" pitchFamily="34" charset="0"/>
              <a:cs typeface="Arial" panose="020B0604020202020204" pitchFamily="34" charset="0"/>
            </a:endParaRPr>
          </a:p>
          <a:p>
            <a:r>
              <a:rPr lang="en-US" sz="1200" b="1" dirty="0">
                <a:effectLst/>
                <a:latin typeface="Arial" panose="020B0604020202020204" pitchFamily="34" charset="0"/>
                <a:cs typeface="Arial" panose="020B0604020202020204" pitchFamily="34" charset="0"/>
              </a:rPr>
              <a:t>An education </a:t>
            </a:r>
            <a:r>
              <a:rPr lang="en-US" sz="1200" b="1" dirty="0">
                <a:latin typeface="Arial" panose="020B0604020202020204" pitchFamily="34" charset="0"/>
                <a:cs typeface="Arial" panose="020B0604020202020204" pitchFamily="34" charset="0"/>
              </a:rPr>
              <a:t>t</a:t>
            </a:r>
            <a:r>
              <a:rPr lang="en-US" sz="1200" b="1" dirty="0">
                <a:effectLst/>
                <a:latin typeface="Arial" panose="020B0604020202020204" pitchFamily="34" charset="0"/>
                <a:cs typeface="Arial" panose="020B0604020202020204" pitchFamily="34" charset="0"/>
              </a:rPr>
              <a:t>hat </a:t>
            </a:r>
            <a:r>
              <a:rPr lang="en-US" sz="1200" b="1" dirty="0">
                <a:latin typeface="Arial" panose="020B0604020202020204" pitchFamily="34" charset="0"/>
                <a:cs typeface="Arial" panose="020B0604020202020204" pitchFamily="34" charset="0"/>
              </a:rPr>
              <a:t>d</a:t>
            </a:r>
            <a:r>
              <a:rPr lang="en-US" sz="1200" b="1" dirty="0">
                <a:effectLst/>
                <a:latin typeface="Arial" panose="020B0604020202020204" pitchFamily="34" charset="0"/>
                <a:cs typeface="Arial" panose="020B0604020202020204" pitchFamily="34" charset="0"/>
              </a:rPr>
              <a:t>oesn’t </a:t>
            </a:r>
            <a:r>
              <a:rPr lang="en-US" sz="1200" b="1" dirty="0">
                <a:latin typeface="Arial" panose="020B0604020202020204" pitchFamily="34" charset="0"/>
                <a:cs typeface="Arial" panose="020B0604020202020204" pitchFamily="34" charset="0"/>
              </a:rPr>
              <a:t>s</a:t>
            </a:r>
            <a:r>
              <a:rPr lang="en-US" sz="1200" b="1" dirty="0">
                <a:effectLst/>
                <a:latin typeface="Arial" panose="020B0604020202020204" pitchFamily="34" charset="0"/>
                <a:cs typeface="Arial" panose="020B0604020202020204" pitchFamily="34" charset="0"/>
              </a:rPr>
              <a:t>top</a:t>
            </a:r>
            <a:endParaRPr lang="en-US" sz="1200" dirty="0">
              <a:effectLst/>
              <a:latin typeface="Arial" panose="020B0604020202020204" pitchFamily="34" charset="0"/>
              <a:cs typeface="Arial" panose="020B0604020202020204" pitchFamily="34" charset="0"/>
            </a:endParaRPr>
          </a:p>
          <a:p>
            <a:r>
              <a:rPr lang="en-US" sz="1200" dirty="0">
                <a:effectLst/>
                <a:latin typeface="Arial" panose="020B0604020202020204" pitchFamily="34" charset="0"/>
                <a:cs typeface="Arial" panose="020B0604020202020204" pitchFamily="34" charset="0"/>
              </a:rPr>
              <a:t>Our immersive education helps students incorporate internships, study abroad and research into their experience, while programs</a:t>
            </a:r>
          </a:p>
        </p:txBody>
      </p:sp>
      <p:sp>
        <p:nvSpPr>
          <p:cNvPr id="11" name="TextBox 10">
            <a:extLst>
              <a:ext uri="{FF2B5EF4-FFF2-40B4-BE49-F238E27FC236}">
                <a16:creationId xmlns:a16="http://schemas.microsoft.com/office/drawing/2014/main" id="{29D06F25-E7D2-87E0-0F0E-BBCCDE8C238B}"/>
              </a:ext>
            </a:extLst>
          </p:cNvPr>
          <p:cNvSpPr txBox="1"/>
          <p:nvPr/>
        </p:nvSpPr>
        <p:spPr>
          <a:xfrm>
            <a:off x="8893322" y="3616107"/>
            <a:ext cx="2306053" cy="2492990"/>
          </a:xfrm>
          <a:prstGeom prst="rect">
            <a:avLst/>
          </a:prstGeom>
          <a:noFill/>
        </p:spPr>
        <p:txBody>
          <a:bodyPr wrap="square">
            <a:spAutoFit/>
          </a:bodyPr>
          <a:lstStyle/>
          <a:p>
            <a:r>
              <a:rPr lang="en-US" sz="1200" dirty="0">
                <a:effectLst/>
                <a:latin typeface="Arial" panose="020B0604020202020204" pitchFamily="34" charset="0"/>
                <a:cs typeface="Arial" panose="020B0604020202020204" pitchFamily="34" charset="0"/>
              </a:rPr>
              <a:t>like Summer Start and Degree in 3 increase graduation rates and allow students to complete their degrees faster. </a:t>
            </a:r>
          </a:p>
          <a:p>
            <a:endParaRPr lang="en-US" sz="1200" b="1" dirty="0">
              <a:effectLst/>
              <a:latin typeface="Arial" panose="020B0604020202020204" pitchFamily="34" charset="0"/>
              <a:cs typeface="Arial" panose="020B0604020202020204" pitchFamily="34" charset="0"/>
            </a:endParaRPr>
          </a:p>
          <a:p>
            <a:r>
              <a:rPr lang="en-US" sz="1200" b="1" dirty="0">
                <a:effectLst/>
                <a:latin typeface="Arial" panose="020B0604020202020204" pitchFamily="34" charset="0"/>
                <a:cs typeface="Arial" panose="020B0604020202020204" pitchFamily="34" charset="0"/>
              </a:rPr>
              <a:t>Tuition that’s </a:t>
            </a:r>
            <a:r>
              <a:rPr lang="en-US" sz="1200" b="1" dirty="0">
                <a:latin typeface="Arial" panose="020B0604020202020204" pitchFamily="34" charset="0"/>
                <a:cs typeface="Arial" panose="020B0604020202020204" pitchFamily="34" charset="0"/>
              </a:rPr>
              <a:t>a</a:t>
            </a:r>
            <a:r>
              <a:rPr lang="en-US" sz="1200" b="1" dirty="0">
                <a:effectLst/>
                <a:latin typeface="Arial" panose="020B0604020202020204" pitchFamily="34" charset="0"/>
                <a:cs typeface="Arial" panose="020B0604020202020204" pitchFamily="34" charset="0"/>
              </a:rPr>
              <a:t>ffordable</a:t>
            </a:r>
            <a:endParaRPr lang="en-US" sz="1200" dirty="0">
              <a:effectLst/>
              <a:latin typeface="Arial" panose="020B0604020202020204" pitchFamily="34" charset="0"/>
              <a:cs typeface="Arial" panose="020B0604020202020204" pitchFamily="34" charset="0"/>
            </a:endParaRPr>
          </a:p>
          <a:p>
            <a:r>
              <a:rPr lang="en-US" sz="1200" dirty="0">
                <a:effectLst/>
                <a:latin typeface="Arial" panose="020B0604020202020204" pitchFamily="34" charset="0"/>
                <a:cs typeface="Arial" panose="020B0604020202020204" pitchFamily="34" charset="0"/>
              </a:rPr>
              <a:t>We believe that all students should be able to afford and access a world-class Purdue education. So we’ve frozen tuition every single year since 2012-13, locking in this rate through at least 2025-26. </a:t>
            </a:r>
          </a:p>
        </p:txBody>
      </p:sp>
      <p:pic>
        <p:nvPicPr>
          <p:cNvPr id="13" name="Picture 12" descr="A group of people walking in front of a building&#10;&#10;Description automatically generated">
            <a:extLst>
              <a:ext uri="{FF2B5EF4-FFF2-40B4-BE49-F238E27FC236}">
                <a16:creationId xmlns:a16="http://schemas.microsoft.com/office/drawing/2014/main" id="{5893829D-6858-5C8A-9412-6F6C9970022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0"/>
            <a:ext cx="12192000" cy="3106994"/>
          </a:xfrm>
          <a:prstGeom prst="rect">
            <a:avLst/>
          </a:prstGeom>
        </p:spPr>
      </p:pic>
      <p:cxnSp>
        <p:nvCxnSpPr>
          <p:cNvPr id="14" name="Straight Connector 13">
            <a:extLst>
              <a:ext uri="{FF2B5EF4-FFF2-40B4-BE49-F238E27FC236}">
                <a16:creationId xmlns:a16="http://schemas.microsoft.com/office/drawing/2014/main" id="{EF7A0AA6-C89D-8AF4-AC0B-522BD63413D5}"/>
              </a:ext>
            </a:extLst>
          </p:cNvPr>
          <p:cNvCxnSpPr>
            <a:cxnSpLocks/>
          </p:cNvCxnSpPr>
          <p:nvPr/>
        </p:nvCxnSpPr>
        <p:spPr>
          <a:xfrm>
            <a:off x="5340032" y="3553621"/>
            <a:ext cx="0" cy="268976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FD89C8BA-195D-DD85-04B4-B25A97321D4B}"/>
              </a:ext>
            </a:extLst>
          </p:cNvPr>
          <p:cNvSpPr/>
          <p:nvPr/>
        </p:nvSpPr>
        <p:spPr>
          <a:xfrm>
            <a:off x="270364" y="209879"/>
            <a:ext cx="2722218"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D07779C-88E6-A89C-19A1-4030B9BD3B09}"/>
              </a:ext>
            </a:extLst>
          </p:cNvPr>
          <p:cNvSpPr txBox="1"/>
          <p:nvPr/>
        </p:nvSpPr>
        <p:spPr>
          <a:xfrm>
            <a:off x="346650" y="209877"/>
            <a:ext cx="2569645"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STUDENT-CENTERED ACADEMICS</a:t>
            </a:r>
          </a:p>
        </p:txBody>
      </p:sp>
    </p:spTree>
    <p:extLst>
      <p:ext uri="{BB962C8B-B14F-4D97-AF65-F5344CB8AC3E}">
        <p14:creationId xmlns:p14="http://schemas.microsoft.com/office/powerpoint/2010/main" val="1020276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516EC2-E501-CB29-8619-FC2E8C6CE90E}"/>
              </a:ext>
            </a:extLst>
          </p:cNvPr>
          <p:cNvSpPr/>
          <p:nvPr/>
        </p:nvSpPr>
        <p:spPr>
          <a:xfrm>
            <a:off x="1" y="0"/>
            <a:ext cx="12192000" cy="6857999"/>
          </a:xfrm>
          <a:prstGeom prst="rect">
            <a:avLst/>
          </a:prstGeom>
          <a:solidFill>
            <a:srgbClr val="CE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numbers and symbols&#10;&#10;Description automatically generated">
            <a:extLst>
              <a:ext uri="{FF2B5EF4-FFF2-40B4-BE49-F238E27FC236}">
                <a16:creationId xmlns:a16="http://schemas.microsoft.com/office/drawing/2014/main" id="{DE557631-6737-6191-11ED-B6DA3AD303C4}"/>
              </a:ext>
            </a:extLst>
          </p:cNvPr>
          <p:cNvPicPr>
            <a:picLocks noChangeAspect="1"/>
          </p:cNvPicPr>
          <p:nvPr/>
        </p:nvPicPr>
        <p:blipFill>
          <a:blip r:embed="rId2"/>
          <a:stretch>
            <a:fillRect/>
          </a:stretch>
        </p:blipFill>
        <p:spPr>
          <a:xfrm>
            <a:off x="357790" y="389510"/>
            <a:ext cx="11487560" cy="6468489"/>
          </a:xfrm>
          <a:prstGeom prst="rect">
            <a:avLst/>
          </a:prstGeom>
        </p:spPr>
      </p:pic>
      <p:sp>
        <p:nvSpPr>
          <p:cNvPr id="2" name="Rectangle 1">
            <a:extLst>
              <a:ext uri="{FF2B5EF4-FFF2-40B4-BE49-F238E27FC236}">
                <a16:creationId xmlns:a16="http://schemas.microsoft.com/office/drawing/2014/main" id="{F663A7D1-92CB-A405-BDA5-B3EC7DE68354}"/>
              </a:ext>
            </a:extLst>
          </p:cNvPr>
          <p:cNvSpPr/>
          <p:nvPr/>
        </p:nvSpPr>
        <p:spPr>
          <a:xfrm>
            <a:off x="270364" y="209879"/>
            <a:ext cx="2722218"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9A27D78-CD5B-1DCF-BE91-62052A021AF3}"/>
              </a:ext>
            </a:extLst>
          </p:cNvPr>
          <p:cNvSpPr txBox="1"/>
          <p:nvPr/>
        </p:nvSpPr>
        <p:spPr>
          <a:xfrm>
            <a:off x="346650" y="209877"/>
            <a:ext cx="2569645"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STUDENT-CENTERED ACADEMICS</a:t>
            </a:r>
          </a:p>
        </p:txBody>
      </p:sp>
    </p:spTree>
    <p:extLst>
      <p:ext uri="{BB962C8B-B14F-4D97-AF65-F5344CB8AC3E}">
        <p14:creationId xmlns:p14="http://schemas.microsoft.com/office/powerpoint/2010/main" val="26667912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E202481DC1CB46AA011D949D311478" ma:contentTypeVersion="15" ma:contentTypeDescription="Create a new document." ma:contentTypeScope="" ma:versionID="2ff67767563683f53ac538dceb691c69">
  <xsd:schema xmlns:xsd="http://www.w3.org/2001/XMLSchema" xmlns:xs="http://www.w3.org/2001/XMLSchema" xmlns:p="http://schemas.microsoft.com/office/2006/metadata/properties" xmlns:ns2="37af3f4b-4b66-46f9-8456-831d9bc3e737" xmlns:ns3="d6656b4d-3fa0-4709-acfb-d5e813445d1e" targetNamespace="http://schemas.microsoft.com/office/2006/metadata/properties" ma:root="true" ma:fieldsID="909a93954dea6a9d56475c34cf0457b8" ns2:_="" ns3:_="">
    <xsd:import namespace="37af3f4b-4b66-46f9-8456-831d9bc3e737"/>
    <xsd:import namespace="d6656b4d-3fa0-4709-acfb-d5e813445d1e"/>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af3f4b-4b66-46f9-8456-831d9bc3e737"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656b4d-3fa0-4709-acfb-d5e813445d1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ebcf308-42de-4d63-b51a-b2360cc04078}" ma:internalName="TaxCatchAll" ma:showField="CatchAllData" ma:web="d6656b4d-3fa0-4709-acfb-d5e813445d1e">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F98A65-AA30-4436-9354-9A0F9E5C5718}">
  <ds:schemaRefs>
    <ds:schemaRef ds:uri="http://schemas.microsoft.com/sharepoint/v3/contenttype/forms"/>
  </ds:schemaRefs>
</ds:datastoreItem>
</file>

<file path=customXml/itemProps2.xml><?xml version="1.0" encoding="utf-8"?>
<ds:datastoreItem xmlns:ds="http://schemas.openxmlformats.org/officeDocument/2006/customXml" ds:itemID="{4A0114C3-88B7-4924-AF75-B316A95CA4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af3f4b-4b66-46f9-8456-831d9bc3e737"/>
    <ds:schemaRef ds:uri="d6656b4d-3fa0-4709-acfb-d5e813445d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1759</TotalTime>
  <Words>2927</Words>
  <Application>Microsoft Macintosh PowerPoint</Application>
  <PresentationFormat>Widescreen</PresentationFormat>
  <Paragraphs>171</Paragraphs>
  <Slides>21</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Freville, Caitlyn Abigail</dc:creator>
  <cp:lastModifiedBy>Nathaniel Saloh</cp:lastModifiedBy>
  <cp:revision>10</cp:revision>
  <dcterms:created xsi:type="dcterms:W3CDTF">2024-02-29T02:24:52Z</dcterms:created>
  <dcterms:modified xsi:type="dcterms:W3CDTF">2024-04-03T14:15:48Z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2024-02-29T03:17:00Z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23a0de95-f22e-482c-8144-f03bd0857518</vt:lpwstr>
  </property>
  <property fmtid="{D5CDD505-2E9C-101B-9397-08002B2CF9AE}" pid="8" name="MSIP_Label_4044bd30-2ed7-4c9d-9d12-46200872a97b_ContentBits">
    <vt:lpwstr>0</vt:lpwstr>
  </property>
</Properties>
</file>