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26"/>
  </p:notesMasterIdLst>
  <p:sldIdLst>
    <p:sldId id="256" r:id="rId5"/>
    <p:sldId id="257" r:id="rId6"/>
    <p:sldId id="258" r:id="rId7"/>
    <p:sldId id="259" r:id="rId8"/>
    <p:sldId id="260" r:id="rId9"/>
    <p:sldId id="261" r:id="rId10"/>
    <p:sldId id="263" r:id="rId11"/>
    <p:sldId id="273" r:id="rId12"/>
    <p:sldId id="262" r:id="rId13"/>
    <p:sldId id="264" r:id="rId14"/>
    <p:sldId id="265" r:id="rId15"/>
    <p:sldId id="266" r:id="rId16"/>
    <p:sldId id="267" r:id="rId17"/>
    <p:sldId id="268" r:id="rId18"/>
    <p:sldId id="269" r:id="rId19"/>
    <p:sldId id="271" r:id="rId20"/>
    <p:sldId id="279" r:id="rId21"/>
    <p:sldId id="272" r:id="rId22"/>
    <p:sldId id="275" r:id="rId23"/>
    <p:sldId id="276" r:id="rId24"/>
    <p:sldId id="277" r:id="rId25"/>
  </p:sldIdLst>
  <p:sldSz cx="12192000" cy="6858000"/>
  <p:notesSz cx="6858000" cy="9144000"/>
  <p:kinsoku lang="ja-JP" invalStChars="、。，．・：；？！゛゜ヽヾゝゞ々’”）〕］｝〉》」』】°‰′″℃￠％!%),.:;?]}｡｣､･ﾞﾟ" invalEndChars="- ‘“（〔［｛〈《「『【￥＄$([\{｢￡"/>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9013629-F554-89DC-1796-8077AB102877}" name="Erin Elisabeth Smith" initials="ES" userId="S::eesmith@purdue.edu::18021cf3-96b4-45b6-abd7-7fa095c2ddb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EB992"/>
    <a:srgbClr val="8E6E3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33"/>
    <p:restoredTop sz="95944"/>
  </p:normalViewPr>
  <p:slideViewPr>
    <p:cSldViewPr snapToGrid="0">
      <p:cViewPr varScale="1">
        <p:scale>
          <a:sx n="132" d="100"/>
          <a:sy n="132" d="100"/>
        </p:scale>
        <p:origin x="624" y="1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12" d="100"/>
          <a:sy n="112" d="100"/>
        </p:scale>
        <p:origin x="5192"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0CE239-8C09-D74E-8CDF-B52CCD5CB67C}" type="datetimeFigureOut">
              <a:rPr lang="en-US" smtClean="0"/>
              <a:t>11/24/2025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DE77E9-EAA5-2045-9E97-F306AA71D406}" type="slidenum">
              <a:rPr lang="en-US" smtClean="0"/>
              <a:t>‹#›</a:t>
            </a:fld>
            <a:endParaRPr lang="en-US"/>
          </a:p>
        </p:txBody>
      </p:sp>
    </p:spTree>
    <p:extLst>
      <p:ext uri="{BB962C8B-B14F-4D97-AF65-F5344CB8AC3E}">
        <p14:creationId xmlns:p14="http://schemas.microsoft.com/office/powerpoint/2010/main" val="766393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DE77E9-EAA5-2045-9E97-F306AA71D406}" type="slidenum">
              <a:rPr lang="en-US" smtClean="0"/>
              <a:t>8</a:t>
            </a:fld>
            <a:endParaRPr lang="en-US"/>
          </a:p>
        </p:txBody>
      </p:sp>
    </p:spTree>
    <p:extLst>
      <p:ext uri="{BB962C8B-B14F-4D97-AF65-F5344CB8AC3E}">
        <p14:creationId xmlns:p14="http://schemas.microsoft.com/office/powerpoint/2010/main" val="3078131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DE77E9-EAA5-2045-9E97-F306AA71D406}" type="slidenum">
              <a:rPr lang="en-US" smtClean="0"/>
              <a:t>9</a:t>
            </a:fld>
            <a:endParaRPr lang="en-US"/>
          </a:p>
        </p:txBody>
      </p:sp>
    </p:spTree>
    <p:extLst>
      <p:ext uri="{BB962C8B-B14F-4D97-AF65-F5344CB8AC3E}">
        <p14:creationId xmlns:p14="http://schemas.microsoft.com/office/powerpoint/2010/main" val="3837871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DE77E9-EAA5-2045-9E97-F306AA71D406}" type="slidenum">
              <a:rPr lang="en-US" smtClean="0"/>
              <a:t>14</a:t>
            </a:fld>
            <a:endParaRPr lang="en-US"/>
          </a:p>
        </p:txBody>
      </p:sp>
    </p:spTree>
    <p:extLst>
      <p:ext uri="{BB962C8B-B14F-4D97-AF65-F5344CB8AC3E}">
        <p14:creationId xmlns:p14="http://schemas.microsoft.com/office/powerpoint/2010/main" val="290365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DE77E9-EAA5-2045-9E97-F306AA71D406}" type="slidenum">
              <a:rPr lang="en-US" smtClean="0"/>
              <a:t>15</a:t>
            </a:fld>
            <a:endParaRPr lang="en-US"/>
          </a:p>
        </p:txBody>
      </p:sp>
    </p:spTree>
    <p:extLst>
      <p:ext uri="{BB962C8B-B14F-4D97-AF65-F5344CB8AC3E}">
        <p14:creationId xmlns:p14="http://schemas.microsoft.com/office/powerpoint/2010/main" val="2286117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DE77E9-EAA5-2045-9E97-F306AA71D406}" type="slidenum">
              <a:rPr lang="en-US" smtClean="0"/>
              <a:t>17</a:t>
            </a:fld>
            <a:endParaRPr lang="en-US"/>
          </a:p>
        </p:txBody>
      </p:sp>
    </p:spTree>
    <p:extLst>
      <p:ext uri="{BB962C8B-B14F-4D97-AF65-F5344CB8AC3E}">
        <p14:creationId xmlns:p14="http://schemas.microsoft.com/office/powerpoint/2010/main" val="3862896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DE77E9-EAA5-2045-9E97-F306AA71D406}" type="slidenum">
              <a:rPr lang="en-US" smtClean="0"/>
              <a:t>19</a:t>
            </a:fld>
            <a:endParaRPr lang="en-US"/>
          </a:p>
        </p:txBody>
      </p:sp>
    </p:spTree>
    <p:extLst>
      <p:ext uri="{BB962C8B-B14F-4D97-AF65-F5344CB8AC3E}">
        <p14:creationId xmlns:p14="http://schemas.microsoft.com/office/powerpoint/2010/main" val="1035293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57D15-0027-FDC5-9DDE-F0BD182011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621F7E-229A-2C64-76C9-F14DFAD183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07DED0-E277-6458-1670-3B751107FD40}"/>
              </a:ext>
            </a:extLst>
          </p:cNvPr>
          <p:cNvSpPr>
            <a:spLocks noGrp="1"/>
          </p:cNvSpPr>
          <p:nvPr>
            <p:ph type="dt" sz="half" idx="10"/>
          </p:nvPr>
        </p:nvSpPr>
        <p:spPr/>
        <p:txBody>
          <a:bodyPr/>
          <a:lstStyle/>
          <a:p>
            <a:fld id="{4A13D696-2EC0-A240-9D37-3935DB5D926E}" type="datetimeFigureOut">
              <a:rPr lang="en-US" smtClean="0"/>
              <a:t>11/24/2025</a:t>
            </a:fld>
            <a:endParaRPr lang="en-US"/>
          </a:p>
        </p:txBody>
      </p:sp>
      <p:sp>
        <p:nvSpPr>
          <p:cNvPr id="5" name="Footer Placeholder 4">
            <a:extLst>
              <a:ext uri="{FF2B5EF4-FFF2-40B4-BE49-F238E27FC236}">
                <a16:creationId xmlns:a16="http://schemas.microsoft.com/office/drawing/2014/main" id="{5C3EFAB8-E750-1803-0ED0-6C14900456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D7F128-3815-91DD-57E0-7C22AA97B038}"/>
              </a:ext>
            </a:extLst>
          </p:cNvPr>
          <p:cNvSpPr>
            <a:spLocks noGrp="1"/>
          </p:cNvSpPr>
          <p:nvPr>
            <p:ph type="sldNum" sz="quarter" idx="12"/>
          </p:nvPr>
        </p:nvSpPr>
        <p:spPr/>
        <p:txBody>
          <a:bodyPr/>
          <a:lstStyle/>
          <a:p>
            <a:fld id="{7FDC537C-A785-E74E-B33F-CF4E6F652236}" type="slidenum">
              <a:rPr lang="en-US" smtClean="0"/>
              <a:t>‹#›</a:t>
            </a:fld>
            <a:endParaRPr lang="en-US"/>
          </a:p>
        </p:txBody>
      </p:sp>
    </p:spTree>
    <p:extLst>
      <p:ext uri="{BB962C8B-B14F-4D97-AF65-F5344CB8AC3E}">
        <p14:creationId xmlns:p14="http://schemas.microsoft.com/office/powerpoint/2010/main" val="4194883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D1EE1-08D3-B8BE-FC91-1F5D4F9DA6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171BAC-1089-D3E3-A06C-0DF6308E5F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0E302F-02E4-BD87-4305-2C9AAF5ACD3D}"/>
              </a:ext>
            </a:extLst>
          </p:cNvPr>
          <p:cNvSpPr>
            <a:spLocks noGrp="1"/>
          </p:cNvSpPr>
          <p:nvPr>
            <p:ph type="dt" sz="half" idx="10"/>
          </p:nvPr>
        </p:nvSpPr>
        <p:spPr/>
        <p:txBody>
          <a:bodyPr/>
          <a:lstStyle/>
          <a:p>
            <a:fld id="{4A13D696-2EC0-A240-9D37-3935DB5D926E}" type="datetimeFigureOut">
              <a:rPr lang="en-US" smtClean="0"/>
              <a:t>11/24/2025</a:t>
            </a:fld>
            <a:endParaRPr lang="en-US"/>
          </a:p>
        </p:txBody>
      </p:sp>
      <p:sp>
        <p:nvSpPr>
          <p:cNvPr id="5" name="Footer Placeholder 4">
            <a:extLst>
              <a:ext uri="{FF2B5EF4-FFF2-40B4-BE49-F238E27FC236}">
                <a16:creationId xmlns:a16="http://schemas.microsoft.com/office/drawing/2014/main" id="{AFEF89C2-AEEB-4ADB-5466-93382A4B83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C59DF3-4730-65D4-A08F-592B3A5C6D46}"/>
              </a:ext>
            </a:extLst>
          </p:cNvPr>
          <p:cNvSpPr>
            <a:spLocks noGrp="1"/>
          </p:cNvSpPr>
          <p:nvPr>
            <p:ph type="sldNum" sz="quarter" idx="12"/>
          </p:nvPr>
        </p:nvSpPr>
        <p:spPr/>
        <p:txBody>
          <a:bodyPr/>
          <a:lstStyle/>
          <a:p>
            <a:fld id="{7FDC537C-A785-E74E-B33F-CF4E6F652236}" type="slidenum">
              <a:rPr lang="en-US" smtClean="0"/>
              <a:t>‹#›</a:t>
            </a:fld>
            <a:endParaRPr lang="en-US"/>
          </a:p>
        </p:txBody>
      </p:sp>
    </p:spTree>
    <p:extLst>
      <p:ext uri="{BB962C8B-B14F-4D97-AF65-F5344CB8AC3E}">
        <p14:creationId xmlns:p14="http://schemas.microsoft.com/office/powerpoint/2010/main" val="1891556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0D7EEC-ED69-3212-4276-34845F5003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4ED9AE-39E6-B89B-8D33-1BD844EAC8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B59FE8-5508-CA89-D820-6058169B163F}"/>
              </a:ext>
            </a:extLst>
          </p:cNvPr>
          <p:cNvSpPr>
            <a:spLocks noGrp="1"/>
          </p:cNvSpPr>
          <p:nvPr>
            <p:ph type="dt" sz="half" idx="10"/>
          </p:nvPr>
        </p:nvSpPr>
        <p:spPr/>
        <p:txBody>
          <a:bodyPr/>
          <a:lstStyle/>
          <a:p>
            <a:fld id="{4A13D696-2EC0-A240-9D37-3935DB5D926E}" type="datetimeFigureOut">
              <a:rPr lang="en-US" smtClean="0"/>
              <a:t>11/24/2025</a:t>
            </a:fld>
            <a:endParaRPr lang="en-US"/>
          </a:p>
        </p:txBody>
      </p:sp>
      <p:sp>
        <p:nvSpPr>
          <p:cNvPr id="5" name="Footer Placeholder 4">
            <a:extLst>
              <a:ext uri="{FF2B5EF4-FFF2-40B4-BE49-F238E27FC236}">
                <a16:creationId xmlns:a16="http://schemas.microsoft.com/office/drawing/2014/main" id="{E76AEC58-7F3C-B0F3-E555-386B8BDED2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525B36-F0B3-29D6-8B41-637DCEF339D5}"/>
              </a:ext>
            </a:extLst>
          </p:cNvPr>
          <p:cNvSpPr>
            <a:spLocks noGrp="1"/>
          </p:cNvSpPr>
          <p:nvPr>
            <p:ph type="sldNum" sz="quarter" idx="12"/>
          </p:nvPr>
        </p:nvSpPr>
        <p:spPr/>
        <p:txBody>
          <a:bodyPr/>
          <a:lstStyle/>
          <a:p>
            <a:fld id="{7FDC537C-A785-E74E-B33F-CF4E6F652236}" type="slidenum">
              <a:rPr lang="en-US" smtClean="0"/>
              <a:t>‹#›</a:t>
            </a:fld>
            <a:endParaRPr lang="en-US"/>
          </a:p>
        </p:txBody>
      </p:sp>
    </p:spTree>
    <p:extLst>
      <p:ext uri="{BB962C8B-B14F-4D97-AF65-F5344CB8AC3E}">
        <p14:creationId xmlns:p14="http://schemas.microsoft.com/office/powerpoint/2010/main" val="281414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8CDDF-0AC0-652E-27EF-46868D9E6C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1F2286-F272-BFAF-28E5-280BAF46AB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E2DD3E-358C-2CA5-927E-3AAFBBAF45E3}"/>
              </a:ext>
            </a:extLst>
          </p:cNvPr>
          <p:cNvSpPr>
            <a:spLocks noGrp="1"/>
          </p:cNvSpPr>
          <p:nvPr>
            <p:ph type="dt" sz="half" idx="10"/>
          </p:nvPr>
        </p:nvSpPr>
        <p:spPr/>
        <p:txBody>
          <a:bodyPr/>
          <a:lstStyle/>
          <a:p>
            <a:fld id="{4A13D696-2EC0-A240-9D37-3935DB5D926E}" type="datetimeFigureOut">
              <a:rPr lang="en-US" smtClean="0"/>
              <a:t>11/24/2025</a:t>
            </a:fld>
            <a:endParaRPr lang="en-US"/>
          </a:p>
        </p:txBody>
      </p:sp>
      <p:sp>
        <p:nvSpPr>
          <p:cNvPr id="5" name="Footer Placeholder 4">
            <a:extLst>
              <a:ext uri="{FF2B5EF4-FFF2-40B4-BE49-F238E27FC236}">
                <a16:creationId xmlns:a16="http://schemas.microsoft.com/office/drawing/2014/main" id="{30069F16-37FE-3A9E-1072-A69F69C9C3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DB1E4-DA35-5C9B-E505-3426610EB422}"/>
              </a:ext>
            </a:extLst>
          </p:cNvPr>
          <p:cNvSpPr>
            <a:spLocks noGrp="1"/>
          </p:cNvSpPr>
          <p:nvPr>
            <p:ph type="sldNum" sz="quarter" idx="12"/>
          </p:nvPr>
        </p:nvSpPr>
        <p:spPr/>
        <p:txBody>
          <a:bodyPr/>
          <a:lstStyle/>
          <a:p>
            <a:fld id="{7FDC537C-A785-E74E-B33F-CF4E6F652236}" type="slidenum">
              <a:rPr lang="en-US" smtClean="0"/>
              <a:t>‹#›</a:t>
            </a:fld>
            <a:endParaRPr lang="en-US"/>
          </a:p>
        </p:txBody>
      </p:sp>
    </p:spTree>
    <p:extLst>
      <p:ext uri="{BB962C8B-B14F-4D97-AF65-F5344CB8AC3E}">
        <p14:creationId xmlns:p14="http://schemas.microsoft.com/office/powerpoint/2010/main" val="1407862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457A6-4917-14A8-43EB-11D75B700A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0BD0CD-F713-7AF3-2563-A61EA977245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CC2097-5A1E-A58A-DD16-744B1546D5FB}"/>
              </a:ext>
            </a:extLst>
          </p:cNvPr>
          <p:cNvSpPr>
            <a:spLocks noGrp="1"/>
          </p:cNvSpPr>
          <p:nvPr>
            <p:ph type="dt" sz="half" idx="10"/>
          </p:nvPr>
        </p:nvSpPr>
        <p:spPr/>
        <p:txBody>
          <a:bodyPr/>
          <a:lstStyle/>
          <a:p>
            <a:fld id="{4A13D696-2EC0-A240-9D37-3935DB5D926E}" type="datetimeFigureOut">
              <a:rPr lang="en-US" smtClean="0"/>
              <a:t>11/24/2025</a:t>
            </a:fld>
            <a:endParaRPr lang="en-US"/>
          </a:p>
        </p:txBody>
      </p:sp>
      <p:sp>
        <p:nvSpPr>
          <p:cNvPr id="5" name="Footer Placeholder 4">
            <a:extLst>
              <a:ext uri="{FF2B5EF4-FFF2-40B4-BE49-F238E27FC236}">
                <a16:creationId xmlns:a16="http://schemas.microsoft.com/office/drawing/2014/main" id="{9309E218-4D36-8028-6C17-16D0B4AF53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8FF8A1-46BF-4C9C-7ACF-EF51B5F84C34}"/>
              </a:ext>
            </a:extLst>
          </p:cNvPr>
          <p:cNvSpPr>
            <a:spLocks noGrp="1"/>
          </p:cNvSpPr>
          <p:nvPr>
            <p:ph type="sldNum" sz="quarter" idx="12"/>
          </p:nvPr>
        </p:nvSpPr>
        <p:spPr/>
        <p:txBody>
          <a:bodyPr/>
          <a:lstStyle/>
          <a:p>
            <a:fld id="{7FDC537C-A785-E74E-B33F-CF4E6F652236}" type="slidenum">
              <a:rPr lang="en-US" smtClean="0"/>
              <a:t>‹#›</a:t>
            </a:fld>
            <a:endParaRPr lang="en-US"/>
          </a:p>
        </p:txBody>
      </p:sp>
    </p:spTree>
    <p:extLst>
      <p:ext uri="{BB962C8B-B14F-4D97-AF65-F5344CB8AC3E}">
        <p14:creationId xmlns:p14="http://schemas.microsoft.com/office/powerpoint/2010/main" val="1294285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22054-7131-D31A-BEC9-67361478F7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F12D17-C382-EB32-233A-6AE742AC99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20906D-8EDF-BF5D-7513-96A8B4B122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C83772-8E24-F006-C82B-C83B6265BA07}"/>
              </a:ext>
            </a:extLst>
          </p:cNvPr>
          <p:cNvSpPr>
            <a:spLocks noGrp="1"/>
          </p:cNvSpPr>
          <p:nvPr>
            <p:ph type="dt" sz="half" idx="10"/>
          </p:nvPr>
        </p:nvSpPr>
        <p:spPr/>
        <p:txBody>
          <a:bodyPr/>
          <a:lstStyle/>
          <a:p>
            <a:fld id="{4A13D696-2EC0-A240-9D37-3935DB5D926E}" type="datetimeFigureOut">
              <a:rPr lang="en-US" smtClean="0"/>
              <a:t>11/24/2025</a:t>
            </a:fld>
            <a:endParaRPr lang="en-US"/>
          </a:p>
        </p:txBody>
      </p:sp>
      <p:sp>
        <p:nvSpPr>
          <p:cNvPr id="6" name="Footer Placeholder 5">
            <a:extLst>
              <a:ext uri="{FF2B5EF4-FFF2-40B4-BE49-F238E27FC236}">
                <a16:creationId xmlns:a16="http://schemas.microsoft.com/office/drawing/2014/main" id="{BFC51578-A2A5-68D3-5C01-BE9E1A8A7B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4C6B74-13F0-D7ED-CADD-D48F4B1C1DB7}"/>
              </a:ext>
            </a:extLst>
          </p:cNvPr>
          <p:cNvSpPr>
            <a:spLocks noGrp="1"/>
          </p:cNvSpPr>
          <p:nvPr>
            <p:ph type="sldNum" sz="quarter" idx="12"/>
          </p:nvPr>
        </p:nvSpPr>
        <p:spPr/>
        <p:txBody>
          <a:bodyPr/>
          <a:lstStyle/>
          <a:p>
            <a:fld id="{7FDC537C-A785-E74E-B33F-CF4E6F652236}" type="slidenum">
              <a:rPr lang="en-US" smtClean="0"/>
              <a:t>‹#›</a:t>
            </a:fld>
            <a:endParaRPr lang="en-US"/>
          </a:p>
        </p:txBody>
      </p:sp>
    </p:spTree>
    <p:extLst>
      <p:ext uri="{BB962C8B-B14F-4D97-AF65-F5344CB8AC3E}">
        <p14:creationId xmlns:p14="http://schemas.microsoft.com/office/powerpoint/2010/main" val="3874546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53E4B-B8EC-05D4-E338-ACAA4E54B2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FE0232-9CF4-FB2F-6DFE-1C564D7C0B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5738DB-5F19-3C52-418C-B68BD7F474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7FBF27-4948-E035-35E6-42FF9E2855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7A9392-73BA-5AE1-8295-05733AE2DF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1BA59B-8F03-1879-C791-B0D04E802FCE}"/>
              </a:ext>
            </a:extLst>
          </p:cNvPr>
          <p:cNvSpPr>
            <a:spLocks noGrp="1"/>
          </p:cNvSpPr>
          <p:nvPr>
            <p:ph type="dt" sz="half" idx="10"/>
          </p:nvPr>
        </p:nvSpPr>
        <p:spPr/>
        <p:txBody>
          <a:bodyPr/>
          <a:lstStyle/>
          <a:p>
            <a:fld id="{4A13D696-2EC0-A240-9D37-3935DB5D926E}" type="datetimeFigureOut">
              <a:rPr lang="en-US" smtClean="0"/>
              <a:t>11/24/2025</a:t>
            </a:fld>
            <a:endParaRPr lang="en-US"/>
          </a:p>
        </p:txBody>
      </p:sp>
      <p:sp>
        <p:nvSpPr>
          <p:cNvPr id="8" name="Footer Placeholder 7">
            <a:extLst>
              <a:ext uri="{FF2B5EF4-FFF2-40B4-BE49-F238E27FC236}">
                <a16:creationId xmlns:a16="http://schemas.microsoft.com/office/drawing/2014/main" id="{B7360FF1-E8D6-021C-787A-5499832819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57F295-1503-9821-61AC-2A08D237DDBE}"/>
              </a:ext>
            </a:extLst>
          </p:cNvPr>
          <p:cNvSpPr>
            <a:spLocks noGrp="1"/>
          </p:cNvSpPr>
          <p:nvPr>
            <p:ph type="sldNum" sz="quarter" idx="12"/>
          </p:nvPr>
        </p:nvSpPr>
        <p:spPr/>
        <p:txBody>
          <a:bodyPr/>
          <a:lstStyle/>
          <a:p>
            <a:fld id="{7FDC537C-A785-E74E-B33F-CF4E6F652236}" type="slidenum">
              <a:rPr lang="en-US" smtClean="0"/>
              <a:t>‹#›</a:t>
            </a:fld>
            <a:endParaRPr lang="en-US"/>
          </a:p>
        </p:txBody>
      </p:sp>
    </p:spTree>
    <p:extLst>
      <p:ext uri="{BB962C8B-B14F-4D97-AF65-F5344CB8AC3E}">
        <p14:creationId xmlns:p14="http://schemas.microsoft.com/office/powerpoint/2010/main" val="1728744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11E3F-8334-9CCF-EE46-E9C58E94B4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598059-D2C7-837D-3652-B7AE60E3A543}"/>
              </a:ext>
            </a:extLst>
          </p:cNvPr>
          <p:cNvSpPr>
            <a:spLocks noGrp="1"/>
          </p:cNvSpPr>
          <p:nvPr>
            <p:ph type="dt" sz="half" idx="10"/>
          </p:nvPr>
        </p:nvSpPr>
        <p:spPr/>
        <p:txBody>
          <a:bodyPr/>
          <a:lstStyle/>
          <a:p>
            <a:fld id="{4A13D696-2EC0-A240-9D37-3935DB5D926E}" type="datetimeFigureOut">
              <a:rPr lang="en-US" smtClean="0"/>
              <a:t>11/24/2025</a:t>
            </a:fld>
            <a:endParaRPr lang="en-US"/>
          </a:p>
        </p:txBody>
      </p:sp>
      <p:sp>
        <p:nvSpPr>
          <p:cNvPr id="4" name="Footer Placeholder 3">
            <a:extLst>
              <a:ext uri="{FF2B5EF4-FFF2-40B4-BE49-F238E27FC236}">
                <a16:creationId xmlns:a16="http://schemas.microsoft.com/office/drawing/2014/main" id="{1F311608-2C94-8DFB-03FE-76C856882A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62D8A2-3534-627E-CFBD-1DE12FB6FA12}"/>
              </a:ext>
            </a:extLst>
          </p:cNvPr>
          <p:cNvSpPr>
            <a:spLocks noGrp="1"/>
          </p:cNvSpPr>
          <p:nvPr>
            <p:ph type="sldNum" sz="quarter" idx="12"/>
          </p:nvPr>
        </p:nvSpPr>
        <p:spPr/>
        <p:txBody>
          <a:bodyPr/>
          <a:lstStyle/>
          <a:p>
            <a:fld id="{7FDC537C-A785-E74E-B33F-CF4E6F652236}" type="slidenum">
              <a:rPr lang="en-US" smtClean="0"/>
              <a:t>‹#›</a:t>
            </a:fld>
            <a:endParaRPr lang="en-US"/>
          </a:p>
        </p:txBody>
      </p:sp>
    </p:spTree>
    <p:extLst>
      <p:ext uri="{BB962C8B-B14F-4D97-AF65-F5344CB8AC3E}">
        <p14:creationId xmlns:p14="http://schemas.microsoft.com/office/powerpoint/2010/main" val="3951304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BBD7F5-0DC2-EC2B-6391-A8E4D2F74537}"/>
              </a:ext>
            </a:extLst>
          </p:cNvPr>
          <p:cNvSpPr>
            <a:spLocks noGrp="1"/>
          </p:cNvSpPr>
          <p:nvPr>
            <p:ph type="dt" sz="half" idx="10"/>
          </p:nvPr>
        </p:nvSpPr>
        <p:spPr/>
        <p:txBody>
          <a:bodyPr/>
          <a:lstStyle/>
          <a:p>
            <a:fld id="{4A13D696-2EC0-A240-9D37-3935DB5D926E}" type="datetimeFigureOut">
              <a:rPr lang="en-US" smtClean="0"/>
              <a:t>11/24/2025</a:t>
            </a:fld>
            <a:endParaRPr lang="en-US"/>
          </a:p>
        </p:txBody>
      </p:sp>
      <p:sp>
        <p:nvSpPr>
          <p:cNvPr id="3" name="Footer Placeholder 2">
            <a:extLst>
              <a:ext uri="{FF2B5EF4-FFF2-40B4-BE49-F238E27FC236}">
                <a16:creationId xmlns:a16="http://schemas.microsoft.com/office/drawing/2014/main" id="{CB952CF8-7CB7-D0E4-C555-878214DCC0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4B3B4E-DA1D-45B0-1D8B-562C4A6E0481}"/>
              </a:ext>
            </a:extLst>
          </p:cNvPr>
          <p:cNvSpPr>
            <a:spLocks noGrp="1"/>
          </p:cNvSpPr>
          <p:nvPr>
            <p:ph type="sldNum" sz="quarter" idx="12"/>
          </p:nvPr>
        </p:nvSpPr>
        <p:spPr/>
        <p:txBody>
          <a:bodyPr/>
          <a:lstStyle/>
          <a:p>
            <a:fld id="{7FDC537C-A785-E74E-B33F-CF4E6F652236}" type="slidenum">
              <a:rPr lang="en-US" smtClean="0"/>
              <a:t>‹#›</a:t>
            </a:fld>
            <a:endParaRPr lang="en-US"/>
          </a:p>
        </p:txBody>
      </p:sp>
    </p:spTree>
    <p:extLst>
      <p:ext uri="{BB962C8B-B14F-4D97-AF65-F5344CB8AC3E}">
        <p14:creationId xmlns:p14="http://schemas.microsoft.com/office/powerpoint/2010/main" val="2865579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6231D-F564-0690-1AE7-51CD514B6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3EBD5C-7FF8-2F1A-8BA1-B51EC6A395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3E00ED-6005-BE6B-8022-9A8307D92E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390CC5-2A89-88A0-6794-76BEAF76C201}"/>
              </a:ext>
            </a:extLst>
          </p:cNvPr>
          <p:cNvSpPr>
            <a:spLocks noGrp="1"/>
          </p:cNvSpPr>
          <p:nvPr>
            <p:ph type="dt" sz="half" idx="10"/>
          </p:nvPr>
        </p:nvSpPr>
        <p:spPr/>
        <p:txBody>
          <a:bodyPr/>
          <a:lstStyle/>
          <a:p>
            <a:fld id="{4A13D696-2EC0-A240-9D37-3935DB5D926E}" type="datetimeFigureOut">
              <a:rPr lang="en-US" smtClean="0"/>
              <a:t>11/24/2025</a:t>
            </a:fld>
            <a:endParaRPr lang="en-US"/>
          </a:p>
        </p:txBody>
      </p:sp>
      <p:sp>
        <p:nvSpPr>
          <p:cNvPr id="6" name="Footer Placeholder 5">
            <a:extLst>
              <a:ext uri="{FF2B5EF4-FFF2-40B4-BE49-F238E27FC236}">
                <a16:creationId xmlns:a16="http://schemas.microsoft.com/office/drawing/2014/main" id="{4B57393D-ED43-1DA7-F2D7-E3DE816F13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E0F8BE-B8B5-F658-E2B4-CBC9FAACA58F}"/>
              </a:ext>
            </a:extLst>
          </p:cNvPr>
          <p:cNvSpPr>
            <a:spLocks noGrp="1"/>
          </p:cNvSpPr>
          <p:nvPr>
            <p:ph type="sldNum" sz="quarter" idx="12"/>
          </p:nvPr>
        </p:nvSpPr>
        <p:spPr/>
        <p:txBody>
          <a:bodyPr/>
          <a:lstStyle/>
          <a:p>
            <a:fld id="{7FDC537C-A785-E74E-B33F-CF4E6F652236}" type="slidenum">
              <a:rPr lang="en-US" smtClean="0"/>
              <a:t>‹#›</a:t>
            </a:fld>
            <a:endParaRPr lang="en-US"/>
          </a:p>
        </p:txBody>
      </p:sp>
    </p:spTree>
    <p:extLst>
      <p:ext uri="{BB962C8B-B14F-4D97-AF65-F5344CB8AC3E}">
        <p14:creationId xmlns:p14="http://schemas.microsoft.com/office/powerpoint/2010/main" val="2066933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4F79C-B12B-6CD4-2A08-5F2F28C714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91FA48-6E6F-41B9-8F2A-CA7B43D5F1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584AB-C595-2796-F7DC-13BF8808FD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190D3D-EEE2-FCD0-366A-6BEBAFFDB2AF}"/>
              </a:ext>
            </a:extLst>
          </p:cNvPr>
          <p:cNvSpPr>
            <a:spLocks noGrp="1"/>
          </p:cNvSpPr>
          <p:nvPr>
            <p:ph type="dt" sz="half" idx="10"/>
          </p:nvPr>
        </p:nvSpPr>
        <p:spPr/>
        <p:txBody>
          <a:bodyPr/>
          <a:lstStyle/>
          <a:p>
            <a:fld id="{4A13D696-2EC0-A240-9D37-3935DB5D926E}" type="datetimeFigureOut">
              <a:rPr lang="en-US" smtClean="0"/>
              <a:t>11/24/2025</a:t>
            </a:fld>
            <a:endParaRPr lang="en-US"/>
          </a:p>
        </p:txBody>
      </p:sp>
      <p:sp>
        <p:nvSpPr>
          <p:cNvPr id="6" name="Footer Placeholder 5">
            <a:extLst>
              <a:ext uri="{FF2B5EF4-FFF2-40B4-BE49-F238E27FC236}">
                <a16:creationId xmlns:a16="http://schemas.microsoft.com/office/drawing/2014/main" id="{DB60C54D-A5A2-06D3-033D-ADAF35C4A8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F29CA1-33C5-B3F9-F15C-4D1DF464F618}"/>
              </a:ext>
            </a:extLst>
          </p:cNvPr>
          <p:cNvSpPr>
            <a:spLocks noGrp="1"/>
          </p:cNvSpPr>
          <p:nvPr>
            <p:ph type="sldNum" sz="quarter" idx="12"/>
          </p:nvPr>
        </p:nvSpPr>
        <p:spPr/>
        <p:txBody>
          <a:bodyPr/>
          <a:lstStyle/>
          <a:p>
            <a:fld id="{7FDC537C-A785-E74E-B33F-CF4E6F652236}" type="slidenum">
              <a:rPr lang="en-US" smtClean="0"/>
              <a:t>‹#›</a:t>
            </a:fld>
            <a:endParaRPr lang="en-US"/>
          </a:p>
        </p:txBody>
      </p:sp>
    </p:spTree>
    <p:extLst>
      <p:ext uri="{BB962C8B-B14F-4D97-AF65-F5344CB8AC3E}">
        <p14:creationId xmlns:p14="http://schemas.microsoft.com/office/powerpoint/2010/main" val="2842701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747B0C-B760-55E6-9529-9C5431EF63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BCE784-13EB-00A7-B613-CDFBB5C267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8688D7-B279-2242-4566-BA83E4840A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A13D696-2EC0-A240-9D37-3935DB5D926E}" type="datetimeFigureOut">
              <a:rPr lang="en-US" smtClean="0"/>
              <a:t>11/24/2025</a:t>
            </a:fld>
            <a:endParaRPr lang="en-US"/>
          </a:p>
        </p:txBody>
      </p:sp>
      <p:sp>
        <p:nvSpPr>
          <p:cNvPr id="5" name="Footer Placeholder 4">
            <a:extLst>
              <a:ext uri="{FF2B5EF4-FFF2-40B4-BE49-F238E27FC236}">
                <a16:creationId xmlns:a16="http://schemas.microsoft.com/office/drawing/2014/main" id="{1F8639BF-A78A-371A-5120-662DA700AF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E9EC11D-B74B-7FD2-0D5B-F66F439060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FDC537C-A785-E74E-B33F-CF4E6F652236}" type="slidenum">
              <a:rPr lang="en-US" smtClean="0"/>
              <a:t>‹#›</a:t>
            </a:fld>
            <a:endParaRPr lang="en-US"/>
          </a:p>
        </p:txBody>
      </p:sp>
    </p:spTree>
    <p:extLst>
      <p:ext uri="{BB962C8B-B14F-4D97-AF65-F5344CB8AC3E}">
        <p14:creationId xmlns:p14="http://schemas.microsoft.com/office/powerpoint/2010/main" val="776994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7BWmqMNMojw&amp;t=1s" TargetMode="External"/><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png"/><Relationship Id="rId3" Type="http://schemas.openxmlformats.org/officeDocument/2006/relationships/hyperlink" Target="http://purdue.edu/" TargetMode="External"/><Relationship Id="rId7" Type="http://schemas.openxmlformats.org/officeDocument/2006/relationships/hyperlink" Target="https://www.youtube.com/channel/UCOSY-LKMuJZn4HGsJZHfQDw" TargetMode="External"/><Relationship Id="rId12" Type="http://schemas.openxmlformats.org/officeDocument/2006/relationships/image" Target="../media/image41.png"/><Relationship Id="rId2" Type="http://schemas.openxmlformats.org/officeDocument/2006/relationships/hyperlink" Target="https://marcom.purdue.edu/toolbox/facts-and-figures/" TargetMode="Externa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hyperlink" Target="https://www.instagram.com/lifeatpurdue/" TargetMode="External"/><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hyperlink" Target="http://stories.purdue.edu/" TargetMode="External"/><Relationship Id="rId9" Type="http://schemas.openxmlformats.org/officeDocument/2006/relationships/hyperlink" Target="https://www.facebook.com/PurdueUniversity"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purdue.edu/home/about/purdue-primer/"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www.youtube.com/watch?v=AsALyDvbBAs&amp;t=1s"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business.purdue.edu/about/home.php" TargetMode="External"/><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hyperlink" Target="https://www.youtube.com/watch?v=fiPZAJOzcEU" TargetMode="External"/><Relationship Id="rId1" Type="http://schemas.openxmlformats.org/officeDocument/2006/relationships/slideLayout" Target="../slideLayouts/slideLayout2.xml"/><Relationship Id="rId6" Type="http://schemas.openxmlformats.org/officeDocument/2006/relationships/hyperlink" Target="https://www.purdue.edu/onehealth/" TargetMode="External"/><Relationship Id="rId5" Type="http://schemas.openxmlformats.org/officeDocument/2006/relationships/image" Target="../media/image10.png"/><Relationship Id="rId4" Type="http://schemas.openxmlformats.org/officeDocument/2006/relationships/hyperlink" Target="https://www.purdue.edu/computes/" TargetMode="External"/><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ck tower with a blue sky&#10;&#10;AI-generated content may be incorrect.">
            <a:extLst>
              <a:ext uri="{FF2B5EF4-FFF2-40B4-BE49-F238E27FC236}">
                <a16:creationId xmlns:a16="http://schemas.microsoft.com/office/drawing/2014/main" id="{628F0607-342A-94DE-B30F-9E7ED556A097}"/>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89025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number of numbers and symbols&#10;&#10;AI-generated content may be incorrect.">
            <a:extLst>
              <a:ext uri="{FF2B5EF4-FFF2-40B4-BE49-F238E27FC236}">
                <a16:creationId xmlns:a16="http://schemas.microsoft.com/office/drawing/2014/main" id="{FC073326-74EC-4A75-8E76-7408162F25EE}"/>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F663A7D1-92CB-A405-BDA5-B3EC7DE68354}"/>
              </a:ext>
            </a:extLst>
          </p:cNvPr>
          <p:cNvSpPr>
            <a:spLocks noGrp="1" noRot="1" noMove="1" noResize="1" noEditPoints="1" noAdjustHandles="1" noChangeArrowheads="1" noChangeShapeType="1"/>
          </p:cNvSpPr>
          <p:nvPr/>
        </p:nvSpPr>
        <p:spPr>
          <a:xfrm>
            <a:off x="270364" y="209879"/>
            <a:ext cx="2722218" cy="25739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99A27D78-CD5B-1DCF-BE91-62052A021AF3}"/>
              </a:ext>
            </a:extLst>
          </p:cNvPr>
          <p:cNvSpPr txBox="1">
            <a:spLocks noGrp="1" noRot="1" noMove="1" noResize="1" noEditPoints="1" noAdjustHandles="1" noChangeArrowheads="1" noChangeShapeType="1"/>
          </p:cNvSpPr>
          <p:nvPr/>
        </p:nvSpPr>
        <p:spPr>
          <a:xfrm>
            <a:off x="346650" y="209877"/>
            <a:ext cx="2569645" cy="261610"/>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STUDENT-CENTERED ACADEMICS</a:t>
            </a:r>
          </a:p>
        </p:txBody>
      </p:sp>
    </p:spTree>
    <p:extLst>
      <p:ext uri="{BB962C8B-B14F-4D97-AF65-F5344CB8AC3E}">
        <p14:creationId xmlns:p14="http://schemas.microsoft.com/office/powerpoint/2010/main" val="2666791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lab coat holding a small device&#10;&#10;Description automatically generated">
            <a:extLst>
              <a:ext uri="{FF2B5EF4-FFF2-40B4-BE49-F238E27FC236}">
                <a16:creationId xmlns:a16="http://schemas.microsoft.com/office/drawing/2014/main" id="{66AE09C3-D984-BE17-1180-474FE3BF8A94}"/>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ED49F12D-2702-E591-6C0C-70044302A519}"/>
              </a:ext>
            </a:extLst>
          </p:cNvPr>
          <p:cNvSpPr/>
          <p:nvPr/>
        </p:nvSpPr>
        <p:spPr>
          <a:xfrm rot="5400000">
            <a:off x="5020209" y="-333014"/>
            <a:ext cx="2170804" cy="12211226"/>
          </a:xfrm>
          <a:prstGeom prst="rect">
            <a:avLst/>
          </a:prstGeom>
          <a:gradFill flip="none" rotWithShape="1">
            <a:gsLst>
              <a:gs pos="0">
                <a:schemeClr val="tx1">
                  <a:alpha val="89000"/>
                </a:schemeClr>
              </a:gs>
              <a:gs pos="57000">
                <a:schemeClr val="tx1">
                  <a:alpha val="60000"/>
                </a:schemeClr>
              </a:gs>
              <a:gs pos="100000">
                <a:schemeClr val="tx1">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1EDA2C-B35A-B86C-D957-D6D5D7F77552}"/>
              </a:ext>
            </a:extLst>
          </p:cNvPr>
          <p:cNvSpPr>
            <a:spLocks noGrp="1" noRot="1" noMove="1" noResize="1" noEditPoints="1" noAdjustHandles="1" noChangeArrowheads="1" noChangeShapeType="1"/>
          </p:cNvSpPr>
          <p:nvPr/>
        </p:nvSpPr>
        <p:spPr>
          <a:xfrm>
            <a:off x="5372100" y="-2"/>
            <a:ext cx="6819900" cy="6858002"/>
          </a:xfrm>
          <a:prstGeom prst="rect">
            <a:avLst/>
          </a:prstGeom>
          <a:gradFill flip="none" rotWithShape="1">
            <a:gsLst>
              <a:gs pos="0">
                <a:schemeClr val="tx1">
                  <a:alpha val="89000"/>
                </a:schemeClr>
              </a:gs>
              <a:gs pos="57000">
                <a:schemeClr val="tx1">
                  <a:alpha val="60000"/>
                </a:schemeClr>
              </a:gs>
              <a:gs pos="100000">
                <a:schemeClr val="tx1">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DC3FB88-22E9-8D12-62E9-516E032C13D3}"/>
              </a:ext>
            </a:extLst>
          </p:cNvPr>
          <p:cNvSpPr txBox="1"/>
          <p:nvPr/>
        </p:nvSpPr>
        <p:spPr>
          <a:xfrm>
            <a:off x="7822406" y="570077"/>
            <a:ext cx="3750469" cy="3970318"/>
          </a:xfrm>
          <a:prstGeom prst="rect">
            <a:avLst/>
          </a:prstGeom>
          <a:noFill/>
        </p:spPr>
        <p:txBody>
          <a:bodyPr wrap="square">
            <a:spAutoFit/>
          </a:bodyPr>
          <a:lstStyle/>
          <a:p>
            <a:r>
              <a:rPr lang="en-US" sz="1200" b="1" dirty="0">
                <a:solidFill>
                  <a:srgbClr val="FFFFFF"/>
                </a:solidFill>
                <a:effectLst/>
                <a:latin typeface="Arial" panose="020B0604020202020204" pitchFamily="34" charset="0"/>
                <a:cs typeface="Arial" panose="020B0604020202020204" pitchFamily="34" charset="0"/>
              </a:rPr>
              <a:t>World-class </a:t>
            </a:r>
            <a:r>
              <a:rPr lang="en-US" sz="1200" b="1" dirty="0">
                <a:solidFill>
                  <a:srgbClr val="FFFFFF"/>
                </a:solidFill>
                <a:latin typeface="Arial" panose="020B0604020202020204" pitchFamily="34" charset="0"/>
                <a:cs typeface="Arial" panose="020B0604020202020204" pitchFamily="34" charset="0"/>
              </a:rPr>
              <a:t>gr</a:t>
            </a:r>
            <a:r>
              <a:rPr lang="en-US" sz="1200" b="1" dirty="0">
                <a:solidFill>
                  <a:srgbClr val="FFFFFF"/>
                </a:solidFill>
                <a:effectLst/>
                <a:latin typeface="Arial" panose="020B0604020202020204" pitchFamily="34" charset="0"/>
                <a:cs typeface="Arial" panose="020B0604020202020204" pitchFamily="34" charset="0"/>
              </a:rPr>
              <a:t>aduate </a:t>
            </a:r>
            <a:r>
              <a:rPr lang="en-US" sz="1200" b="1" dirty="0">
                <a:solidFill>
                  <a:srgbClr val="FFFFFF"/>
                </a:solidFill>
                <a:latin typeface="Arial" panose="020B0604020202020204" pitchFamily="34" charset="0"/>
                <a:cs typeface="Arial" panose="020B0604020202020204" pitchFamily="34" charset="0"/>
              </a:rPr>
              <a:t>de</a:t>
            </a:r>
            <a:r>
              <a:rPr lang="en-US" sz="1200" b="1" dirty="0">
                <a:solidFill>
                  <a:srgbClr val="FFFFFF"/>
                </a:solidFill>
                <a:effectLst/>
                <a:latin typeface="Arial" panose="020B0604020202020204" pitchFamily="34" charset="0"/>
                <a:cs typeface="Arial" panose="020B0604020202020204" pitchFamily="34" charset="0"/>
              </a:rPr>
              <a:t>grees </a:t>
            </a:r>
            <a:endParaRPr lang="en-US" sz="1200" dirty="0">
              <a:solidFill>
                <a:srgbClr val="FFFFFF"/>
              </a:solidFill>
              <a:effectLst/>
              <a:latin typeface="Arial" panose="020B0604020202020204" pitchFamily="34" charset="0"/>
              <a:cs typeface="Arial" panose="020B0604020202020204" pitchFamily="34" charset="0"/>
            </a:endParaRPr>
          </a:p>
          <a:p>
            <a:r>
              <a:rPr lang="en-US" sz="1200" dirty="0">
                <a:solidFill>
                  <a:srgbClr val="FFFFFF"/>
                </a:solidFill>
                <a:effectLst/>
                <a:latin typeface="Arial" panose="020B0604020202020204" pitchFamily="34" charset="0"/>
                <a:cs typeface="Arial" panose="020B0604020202020204" pitchFamily="34" charset="0"/>
              </a:rPr>
              <a:t>We offer 160-plus graduate programs at our West Lafayette location, including top-ranked master’s, doctoral and professional degrees — with both residential and online options. As a worldwide leader in discovery and innovation, we tackle complex global issues every day. New investments in research are routine at Purdue, like the historic $100 million contribution from Lilly Endowment Inc. announced in January 2024 — the largest gift in the university’s history. Every new research award brings new opportunities to our programs of study and students. </a:t>
            </a:r>
          </a:p>
          <a:p>
            <a:endParaRPr lang="en-US" sz="1200" b="1" dirty="0">
              <a:solidFill>
                <a:srgbClr val="FFFFFF"/>
              </a:solidFill>
              <a:effectLst/>
              <a:latin typeface="Arial" panose="020B0604020202020204" pitchFamily="34" charset="0"/>
              <a:cs typeface="Arial" panose="020B0604020202020204" pitchFamily="34" charset="0"/>
            </a:endParaRPr>
          </a:p>
          <a:p>
            <a:r>
              <a:rPr lang="en-US" sz="1200" b="1" dirty="0">
                <a:solidFill>
                  <a:srgbClr val="FFFFFF"/>
                </a:solidFill>
                <a:effectLst/>
                <a:latin typeface="Arial" panose="020B0604020202020204" pitchFamily="34" charset="0"/>
                <a:cs typeface="Arial" panose="020B0604020202020204" pitchFamily="34" charset="0"/>
              </a:rPr>
              <a:t>A better-prepared </a:t>
            </a:r>
            <a:r>
              <a:rPr lang="en-US" sz="1200" b="1" dirty="0">
                <a:solidFill>
                  <a:srgbClr val="FFFFFF"/>
                </a:solidFill>
                <a:latin typeface="Arial" panose="020B0604020202020204" pitchFamily="34" charset="0"/>
                <a:cs typeface="Arial" panose="020B0604020202020204" pitchFamily="34" charset="0"/>
              </a:rPr>
              <a:t>w</a:t>
            </a:r>
            <a:r>
              <a:rPr lang="en-US" sz="1200" b="1" dirty="0">
                <a:solidFill>
                  <a:srgbClr val="FFFFFF"/>
                </a:solidFill>
                <a:effectLst/>
                <a:latin typeface="Arial" panose="020B0604020202020204" pitchFamily="34" charset="0"/>
                <a:cs typeface="Arial" panose="020B0604020202020204" pitchFamily="34" charset="0"/>
              </a:rPr>
              <a:t>orkforce</a:t>
            </a:r>
            <a:endParaRPr lang="en-US" sz="1200" dirty="0">
              <a:solidFill>
                <a:srgbClr val="FFFFFF"/>
              </a:solidFill>
              <a:effectLst/>
              <a:latin typeface="Arial" panose="020B0604020202020204" pitchFamily="34" charset="0"/>
              <a:cs typeface="Arial" panose="020B0604020202020204" pitchFamily="34" charset="0"/>
            </a:endParaRPr>
          </a:p>
          <a:p>
            <a:r>
              <a:rPr lang="en-US" sz="1200" dirty="0">
                <a:solidFill>
                  <a:srgbClr val="FFFFFF"/>
                </a:solidFill>
                <a:effectLst/>
                <a:latin typeface="Arial" panose="020B0604020202020204" pitchFamily="34" charset="0"/>
                <a:cs typeface="Arial" panose="020B0604020202020204" pitchFamily="34" charset="0"/>
              </a:rPr>
              <a:t>We’re giving our students every advantage as they seek the jobs of the future. At our Industrial Roundtable career fair, nearly 15,000 students interact and make connections with representatives from approximately 400 companies that span a variety of cutting-edge fields and industries.</a:t>
            </a:r>
          </a:p>
        </p:txBody>
      </p:sp>
      <p:cxnSp>
        <p:nvCxnSpPr>
          <p:cNvPr id="9" name="Straight Connector 8">
            <a:extLst>
              <a:ext uri="{FF2B5EF4-FFF2-40B4-BE49-F238E27FC236}">
                <a16:creationId xmlns:a16="http://schemas.microsoft.com/office/drawing/2014/main" id="{B64F99AA-33BA-B45E-0E92-CE736DE03263}"/>
              </a:ext>
            </a:extLst>
          </p:cNvPr>
          <p:cNvCxnSpPr>
            <a:cxnSpLocks noGrp="1" noRot="1" noMove="1" noResize="1" noEditPoints="1" noAdjustHandles="1" noChangeArrowheads="1" noChangeShapeType="1"/>
          </p:cNvCxnSpPr>
          <p:nvPr/>
        </p:nvCxnSpPr>
        <p:spPr>
          <a:xfrm>
            <a:off x="7586663" y="616743"/>
            <a:ext cx="0" cy="3876986"/>
          </a:xfrm>
          <a:prstGeom prst="line">
            <a:avLst/>
          </a:prstGeom>
          <a:ln>
            <a:solidFill>
              <a:srgbClr val="CEB992"/>
            </a:solidFill>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B7AA4A42-A572-4240-89E8-5BA88BA06F54}"/>
              </a:ext>
            </a:extLst>
          </p:cNvPr>
          <p:cNvSpPr>
            <a:spLocks noGrp="1" noRot="1" noMove="1" noResize="1" noEditPoints="1" noAdjustHandles="1" noChangeArrowheads="1" noChangeShapeType="1"/>
          </p:cNvSpPr>
          <p:nvPr/>
        </p:nvSpPr>
        <p:spPr>
          <a:xfrm>
            <a:off x="270363" y="223925"/>
            <a:ext cx="2722218" cy="25739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D7465A2D-965A-880B-88E1-9471E923AAF7}"/>
              </a:ext>
            </a:extLst>
          </p:cNvPr>
          <p:cNvSpPr txBox="1">
            <a:spLocks noGrp="1" noRot="1" noMove="1" noResize="1" noEditPoints="1" noAdjustHandles="1" noChangeArrowheads="1" noChangeShapeType="1"/>
          </p:cNvSpPr>
          <p:nvPr/>
        </p:nvSpPr>
        <p:spPr>
          <a:xfrm>
            <a:off x="346650" y="209877"/>
            <a:ext cx="2569645" cy="261610"/>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STUDENT-CENTERED ACADEMICS</a:t>
            </a:r>
          </a:p>
        </p:txBody>
      </p:sp>
      <p:sp>
        <p:nvSpPr>
          <p:cNvPr id="7" name="TextBox 6">
            <a:extLst>
              <a:ext uri="{FF2B5EF4-FFF2-40B4-BE49-F238E27FC236}">
                <a16:creationId xmlns:a16="http://schemas.microsoft.com/office/drawing/2014/main" id="{C1337834-8837-1D05-80AF-5EE979D8FD8A}"/>
              </a:ext>
            </a:extLst>
          </p:cNvPr>
          <p:cNvSpPr txBox="1">
            <a:spLocks noGrp="1" noRot="1" noMove="1" noResize="1" noEditPoints="1" noAdjustHandles="1" noChangeArrowheads="1" noChangeShapeType="1"/>
          </p:cNvSpPr>
          <p:nvPr/>
        </p:nvSpPr>
        <p:spPr>
          <a:xfrm>
            <a:off x="422937" y="5262853"/>
            <a:ext cx="2722218" cy="646331"/>
          </a:xfrm>
          <a:prstGeom prst="rect">
            <a:avLst/>
          </a:prstGeom>
          <a:noFill/>
        </p:spPr>
        <p:txBody>
          <a:bodyPr wrap="square">
            <a:spAutoFit/>
          </a:bodyPr>
          <a:lstStyle/>
          <a:p>
            <a:r>
              <a:rPr lang="en-US" sz="1800" b="1" dirty="0">
                <a:solidFill>
                  <a:srgbClr val="CEB992"/>
                </a:solidFill>
                <a:effectLst/>
                <a:latin typeface="Arial" panose="020B0604020202020204" pitchFamily="34" charset="0"/>
                <a:cs typeface="Arial" panose="020B0604020202020204" pitchFamily="34" charset="0"/>
              </a:rPr>
              <a:t>What can Boilermakers accomplish next?</a:t>
            </a:r>
            <a:endParaRPr lang="en-US" sz="1800" dirty="0">
              <a:solidFill>
                <a:srgbClr val="CEB992"/>
              </a:solidFill>
              <a:effectLst/>
              <a:latin typeface="Arial" panose="020B0604020202020204" pitchFamily="34" charset="0"/>
              <a:cs typeface="Arial" panose="020B0604020202020204" pitchFamily="34" charset="0"/>
            </a:endParaRPr>
          </a:p>
        </p:txBody>
      </p:sp>
      <p:pic>
        <p:nvPicPr>
          <p:cNvPr id="12" name="Picture 11" descr="A black and white rectangle with black text&#10;&#10;Description automatically generated">
            <a:hlinkClick r:id="rId3"/>
            <a:extLst>
              <a:ext uri="{FF2B5EF4-FFF2-40B4-BE49-F238E27FC236}">
                <a16:creationId xmlns:a16="http://schemas.microsoft.com/office/drawing/2014/main" id="{EF48D52D-AE9A-97EC-3759-5F6BE4067C52}"/>
              </a:ext>
            </a:extLst>
          </p:cNvPr>
          <p:cNvPicPr>
            <a:picLocks noChangeAspect="1"/>
          </p:cNvPicPr>
          <p:nvPr/>
        </p:nvPicPr>
        <p:blipFill>
          <a:blip r:embed="rId4"/>
          <a:stretch>
            <a:fillRect/>
          </a:stretch>
        </p:blipFill>
        <p:spPr>
          <a:xfrm>
            <a:off x="357041" y="5928848"/>
            <a:ext cx="2722218" cy="510416"/>
          </a:xfrm>
          <a:prstGeom prst="rect">
            <a:avLst/>
          </a:prstGeom>
        </p:spPr>
      </p:pic>
      <p:sp>
        <p:nvSpPr>
          <p:cNvPr id="14" name="TextBox 13">
            <a:extLst>
              <a:ext uri="{FF2B5EF4-FFF2-40B4-BE49-F238E27FC236}">
                <a16:creationId xmlns:a16="http://schemas.microsoft.com/office/drawing/2014/main" id="{1748D2FB-01EB-37A1-D1B4-2FA2A32B66E2}"/>
              </a:ext>
            </a:extLst>
          </p:cNvPr>
          <p:cNvSpPr txBox="1"/>
          <p:nvPr/>
        </p:nvSpPr>
        <p:spPr>
          <a:xfrm>
            <a:off x="9216368" y="4801189"/>
            <a:ext cx="2573477" cy="1569660"/>
          </a:xfrm>
          <a:prstGeom prst="rect">
            <a:avLst/>
          </a:prstGeom>
          <a:noFill/>
        </p:spPr>
        <p:txBody>
          <a:bodyPr wrap="square">
            <a:spAutoFit/>
          </a:bodyPr>
          <a:lstStyle/>
          <a:p>
            <a:r>
              <a:rPr lang="en-US" sz="1200" b="1" dirty="0">
                <a:solidFill>
                  <a:srgbClr val="CEB992"/>
                </a:solidFill>
                <a:effectLst/>
                <a:latin typeface="Arial" panose="020B0604020202020204" pitchFamily="34" charset="0"/>
                <a:cs typeface="Arial" panose="020B0604020202020204" pitchFamily="34" charset="0"/>
              </a:rPr>
              <a:t>Thomas S. and Harvey D. </a:t>
            </a:r>
            <a:r>
              <a:rPr lang="en-US" sz="1200" b="1" dirty="0" err="1">
                <a:solidFill>
                  <a:srgbClr val="CEB992"/>
                </a:solidFill>
                <a:effectLst/>
                <a:latin typeface="Arial" panose="020B0604020202020204" pitchFamily="34" charset="0"/>
                <a:cs typeface="Arial" panose="020B0604020202020204" pitchFamily="34" charset="0"/>
              </a:rPr>
              <a:t>Wilmeth</a:t>
            </a:r>
            <a:r>
              <a:rPr lang="en-US" sz="1200" b="1" dirty="0">
                <a:solidFill>
                  <a:srgbClr val="CEB992"/>
                </a:solidFill>
                <a:effectLst/>
                <a:latin typeface="Arial" panose="020B0604020202020204" pitchFamily="34" charset="0"/>
                <a:cs typeface="Arial" panose="020B0604020202020204" pitchFamily="34" charset="0"/>
              </a:rPr>
              <a:t> Active Learning Center </a:t>
            </a:r>
          </a:p>
          <a:p>
            <a:r>
              <a:rPr lang="en-US" sz="1200" dirty="0">
                <a:solidFill>
                  <a:srgbClr val="FFFFFF"/>
                </a:solidFill>
                <a:effectLst/>
                <a:latin typeface="Arial" panose="020B0604020202020204" pitchFamily="34" charset="0"/>
                <a:cs typeface="Arial" panose="020B0604020202020204" pitchFamily="34" charset="0"/>
              </a:rPr>
              <a:t>The 164,000-square-foot Thomas S. and Harvey D. </a:t>
            </a:r>
            <a:r>
              <a:rPr lang="en-US" sz="1200" dirty="0" err="1">
                <a:solidFill>
                  <a:srgbClr val="FFFFFF"/>
                </a:solidFill>
                <a:effectLst/>
                <a:latin typeface="Arial" panose="020B0604020202020204" pitchFamily="34" charset="0"/>
                <a:cs typeface="Arial" panose="020B0604020202020204" pitchFamily="34" charset="0"/>
              </a:rPr>
              <a:t>Wilmeth</a:t>
            </a:r>
            <a:r>
              <a:rPr lang="en-US" sz="1200" dirty="0">
                <a:solidFill>
                  <a:srgbClr val="FFFFFF"/>
                </a:solidFill>
                <a:effectLst/>
                <a:latin typeface="Arial" panose="020B0604020202020204" pitchFamily="34" charset="0"/>
                <a:cs typeface="Arial" panose="020B0604020202020204" pitchFamily="34" charset="0"/>
              </a:rPr>
              <a:t> Active Learning Center includes collaborative active-learning rooms, an engineering and science library, and 24/7 study spaces.</a:t>
            </a:r>
          </a:p>
        </p:txBody>
      </p:sp>
      <p:pic>
        <p:nvPicPr>
          <p:cNvPr id="16" name="Picture 15" descr="A group of people walking outside of a building&#10;&#10;Description automatically generated">
            <a:extLst>
              <a:ext uri="{FF2B5EF4-FFF2-40B4-BE49-F238E27FC236}">
                <a16:creationId xmlns:a16="http://schemas.microsoft.com/office/drawing/2014/main" id="{2C1F1A92-AE39-A5CC-0A58-40F1DC6BED79}"/>
              </a:ext>
            </a:extLst>
          </p:cNvPr>
          <p:cNvPicPr>
            <a:picLocks noGrp="1" noRot="1" noChangeAspect="1" noMove="1" noResize="1" noEditPoints="1" noAdjustHandles="1" noChangeArrowheads="1" noChangeShapeType="1" noCrop="1"/>
          </p:cNvPicPr>
          <p:nvPr/>
        </p:nvPicPr>
        <p:blipFill>
          <a:blip r:embed="rId5"/>
          <a:stretch>
            <a:fillRect/>
          </a:stretch>
        </p:blipFill>
        <p:spPr>
          <a:xfrm>
            <a:off x="7503536" y="4687195"/>
            <a:ext cx="1608923" cy="1801100"/>
          </a:xfrm>
          <a:prstGeom prst="rect">
            <a:avLst/>
          </a:prstGeom>
        </p:spPr>
      </p:pic>
    </p:spTree>
    <p:extLst>
      <p:ext uri="{BB962C8B-B14F-4D97-AF65-F5344CB8AC3E}">
        <p14:creationId xmlns:p14="http://schemas.microsoft.com/office/powerpoint/2010/main" val="3925275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0A3054-2E87-B50C-DF7A-4D3E41894E25}"/>
              </a:ext>
            </a:extLst>
          </p:cNvPr>
          <p:cNvSpPr txBox="1">
            <a:spLocks noGrp="1" noRot="1" noMove="1" noResize="1" noEditPoints="1" noAdjustHandles="1" noChangeArrowheads="1" noChangeShapeType="1"/>
          </p:cNvSpPr>
          <p:nvPr/>
        </p:nvSpPr>
        <p:spPr>
          <a:xfrm>
            <a:off x="710188" y="1751611"/>
            <a:ext cx="4077888" cy="3118803"/>
          </a:xfrm>
          <a:prstGeom prst="rect">
            <a:avLst/>
          </a:prstGeom>
          <a:noFill/>
        </p:spPr>
        <p:txBody>
          <a:bodyPr wrap="square" rtlCol="0">
            <a:spAutoFit/>
          </a:bodyPr>
          <a:lstStyle/>
          <a:p>
            <a:pPr>
              <a:lnSpc>
                <a:spcPts val="5880"/>
              </a:lnSpc>
            </a:pPr>
            <a:r>
              <a:rPr lang="en-US" sz="5400" b="1" dirty="0">
                <a:solidFill>
                  <a:schemeClr val="bg1"/>
                </a:solidFill>
                <a:latin typeface="Arial" panose="020B0604020202020204" pitchFamily="34" charset="0"/>
                <a:cs typeface="Arial" panose="020B0604020202020204" pitchFamily="34" charset="0"/>
              </a:rPr>
              <a:t>Shaping Minds, Inspiring Futures</a:t>
            </a:r>
          </a:p>
        </p:txBody>
      </p:sp>
      <p:sp>
        <p:nvSpPr>
          <p:cNvPr id="15" name="TextBox 14">
            <a:extLst>
              <a:ext uri="{FF2B5EF4-FFF2-40B4-BE49-F238E27FC236}">
                <a16:creationId xmlns:a16="http://schemas.microsoft.com/office/drawing/2014/main" id="{C6FE80C7-0377-221D-65D4-50D68FB38A23}"/>
              </a:ext>
            </a:extLst>
          </p:cNvPr>
          <p:cNvSpPr txBox="1"/>
          <p:nvPr/>
        </p:nvSpPr>
        <p:spPr>
          <a:xfrm>
            <a:off x="5016722" y="812899"/>
            <a:ext cx="3305172" cy="5232202"/>
          </a:xfrm>
          <a:prstGeom prst="rect">
            <a:avLst/>
          </a:prstGeom>
          <a:noFill/>
        </p:spPr>
        <p:txBody>
          <a:bodyPr wrap="square">
            <a:spAutoFit/>
          </a:bodyPr>
          <a:lstStyle/>
          <a:p>
            <a:r>
              <a:rPr lang="en-US" sz="1200" dirty="0">
                <a:solidFill>
                  <a:srgbClr val="FFFFFF"/>
                </a:solidFill>
                <a:effectLst/>
                <a:latin typeface="Arial" panose="020B0604020202020204" pitchFamily="34" charset="0"/>
                <a:cs typeface="Arial" panose="020B0604020202020204" pitchFamily="34" charset="0"/>
              </a:rPr>
              <a:t>Beyond their exceptional teaching prowess, our faculty members stand out as relentless researchers, delving into groundbreaking studies that shape the future of their respective fields. Their commitment to advancing knowledge in real-world applications is underscored by a number of prestigious awards, including: </a:t>
            </a:r>
          </a:p>
          <a:p>
            <a:pPr marL="285750" indent="-285750">
              <a:spcBef>
                <a:spcPts val="1200"/>
              </a:spcBef>
              <a:buFont typeface="Arial" panose="020B0604020202020204" pitchFamily="34" charset="0"/>
              <a:buChar char="•"/>
            </a:pPr>
            <a:r>
              <a:rPr lang="en-US" sz="1200" b="1" i="1" dirty="0">
                <a:solidFill>
                  <a:srgbClr val="FFFFFF"/>
                </a:solidFill>
                <a:effectLst/>
                <a:latin typeface="Arial" panose="020B0604020202020204" pitchFamily="34" charset="0"/>
                <a:cs typeface="Arial" panose="020B0604020202020204" pitchFamily="34" charset="0"/>
              </a:rPr>
              <a:t>1 A.M. Turing Award laureate</a:t>
            </a:r>
            <a:endParaRPr lang="en-US" sz="1200" dirty="0">
              <a:solidFill>
                <a:srgbClr val="FFFFFF"/>
              </a:solidFill>
              <a:effectLst/>
              <a:latin typeface="Arial" panose="020B0604020202020204" pitchFamily="34" charset="0"/>
              <a:cs typeface="Arial" panose="020B0604020202020204" pitchFamily="34" charset="0"/>
            </a:endParaRPr>
          </a:p>
          <a:p>
            <a:pPr marL="285750" indent="-285750">
              <a:spcBef>
                <a:spcPts val="1200"/>
              </a:spcBef>
              <a:buFont typeface="Arial" panose="020B0604020202020204" pitchFamily="34" charset="0"/>
              <a:buChar char="•"/>
            </a:pPr>
            <a:r>
              <a:rPr lang="en-US" sz="1200" b="1" i="1" dirty="0">
                <a:solidFill>
                  <a:srgbClr val="FFFFFF"/>
                </a:solidFill>
                <a:effectLst/>
                <a:latin typeface="Arial" panose="020B0604020202020204" pitchFamily="34" charset="0"/>
                <a:cs typeface="Arial" panose="020B0604020202020204" pitchFamily="34" charset="0"/>
              </a:rPr>
              <a:t>7 National Medal of Science laureates</a:t>
            </a:r>
            <a:endParaRPr lang="en-US" sz="1200" dirty="0">
              <a:solidFill>
                <a:srgbClr val="FFFFFF"/>
              </a:solidFill>
              <a:effectLst/>
              <a:latin typeface="Arial" panose="020B0604020202020204" pitchFamily="34" charset="0"/>
              <a:cs typeface="Arial" panose="020B0604020202020204" pitchFamily="34" charset="0"/>
            </a:endParaRPr>
          </a:p>
          <a:p>
            <a:pPr marL="285750" indent="-285750">
              <a:spcBef>
                <a:spcPts val="1200"/>
              </a:spcBef>
              <a:buFont typeface="Arial" panose="020B0604020202020204" pitchFamily="34" charset="0"/>
              <a:buChar char="•"/>
            </a:pPr>
            <a:r>
              <a:rPr lang="en-US" sz="1200" b="1" i="1" dirty="0">
                <a:solidFill>
                  <a:srgbClr val="FFFFFF"/>
                </a:solidFill>
                <a:effectLst/>
                <a:latin typeface="Arial" panose="020B0604020202020204" pitchFamily="34" charset="0"/>
                <a:cs typeface="Arial" panose="020B0604020202020204" pitchFamily="34" charset="0"/>
              </a:rPr>
              <a:t>3 World Food Prize laureates </a:t>
            </a:r>
            <a:endParaRPr lang="en-US" sz="1200" dirty="0">
              <a:solidFill>
                <a:srgbClr val="FFFFFF"/>
              </a:solidFill>
              <a:effectLst/>
              <a:latin typeface="Arial" panose="020B0604020202020204" pitchFamily="34" charset="0"/>
              <a:cs typeface="Arial" panose="020B0604020202020204" pitchFamily="34" charset="0"/>
            </a:endParaRPr>
          </a:p>
          <a:p>
            <a:pPr marL="285750" indent="-285750">
              <a:spcBef>
                <a:spcPts val="1200"/>
              </a:spcBef>
              <a:buFont typeface="Arial" panose="020B0604020202020204" pitchFamily="34" charset="0"/>
              <a:buChar char="•"/>
            </a:pPr>
            <a:r>
              <a:rPr lang="en-US" sz="1200" b="1" i="1" dirty="0">
                <a:solidFill>
                  <a:srgbClr val="FFFFFF"/>
                </a:solidFill>
                <a:effectLst/>
                <a:latin typeface="Arial" panose="020B0604020202020204" pitchFamily="34" charset="0"/>
                <a:cs typeface="Arial" panose="020B0604020202020204" pitchFamily="34" charset="0"/>
              </a:rPr>
              <a:t>6 Pulitzer Prize winners  </a:t>
            </a:r>
            <a:endParaRPr lang="en-US" sz="1200" dirty="0">
              <a:solidFill>
                <a:srgbClr val="FFFFFF"/>
              </a:solidFill>
              <a:effectLst/>
              <a:latin typeface="Arial" panose="020B0604020202020204" pitchFamily="34" charset="0"/>
              <a:cs typeface="Arial" panose="020B0604020202020204" pitchFamily="34" charset="0"/>
            </a:endParaRPr>
          </a:p>
          <a:p>
            <a:pPr marL="285750" indent="-285750">
              <a:spcBef>
                <a:spcPts val="1200"/>
              </a:spcBef>
              <a:buFont typeface="Arial" panose="020B0604020202020204" pitchFamily="34" charset="0"/>
              <a:buChar char="•"/>
            </a:pPr>
            <a:r>
              <a:rPr lang="en-US" sz="1200" b="1" i="1" dirty="0">
                <a:solidFill>
                  <a:srgbClr val="FFFFFF"/>
                </a:solidFill>
                <a:effectLst/>
                <a:latin typeface="Arial" panose="020B0604020202020204" pitchFamily="34" charset="0"/>
                <a:cs typeface="Arial" panose="020B0604020202020204" pitchFamily="34" charset="0"/>
              </a:rPr>
              <a:t>7 National Medal of Technology and</a:t>
            </a:r>
            <a:r>
              <a:rPr lang="en-US" sz="1200" dirty="0">
                <a:solidFill>
                  <a:srgbClr val="FFFFFF"/>
                </a:solidFill>
                <a:latin typeface="Arial" panose="020B0604020202020204" pitchFamily="34" charset="0"/>
                <a:cs typeface="Arial" panose="020B0604020202020204" pitchFamily="34" charset="0"/>
              </a:rPr>
              <a:t> </a:t>
            </a:r>
            <a:r>
              <a:rPr lang="en-US" sz="1200" b="1" i="1" dirty="0">
                <a:solidFill>
                  <a:srgbClr val="FFFFFF"/>
                </a:solidFill>
                <a:effectLst/>
                <a:latin typeface="Arial" panose="020B0604020202020204" pitchFamily="34" charset="0"/>
                <a:cs typeface="Arial" panose="020B0604020202020204" pitchFamily="34" charset="0"/>
              </a:rPr>
              <a:t>Innovation laureates</a:t>
            </a:r>
            <a:endParaRPr lang="en-US" sz="1200" dirty="0">
              <a:solidFill>
                <a:srgbClr val="FFFFFF"/>
              </a:solidFill>
              <a:effectLst/>
              <a:latin typeface="Arial" panose="020B0604020202020204" pitchFamily="34" charset="0"/>
              <a:cs typeface="Arial" panose="020B0604020202020204" pitchFamily="34" charset="0"/>
            </a:endParaRPr>
          </a:p>
          <a:p>
            <a:pPr marL="285750" indent="-285750">
              <a:spcBef>
                <a:spcPts val="1200"/>
              </a:spcBef>
              <a:buFont typeface="Arial" panose="020B0604020202020204" pitchFamily="34" charset="0"/>
              <a:buChar char="•"/>
            </a:pPr>
            <a:r>
              <a:rPr lang="en-US" sz="1200" b="1" i="1" dirty="0">
                <a:solidFill>
                  <a:srgbClr val="FFFFFF"/>
                </a:solidFill>
                <a:effectLst/>
                <a:latin typeface="Arial" panose="020B0604020202020204" pitchFamily="34" charset="0"/>
                <a:cs typeface="Arial" panose="020B0604020202020204" pitchFamily="34" charset="0"/>
              </a:rPr>
              <a:t>7 Nobel Prize laureates </a:t>
            </a:r>
          </a:p>
          <a:p>
            <a:pPr>
              <a:spcBef>
                <a:spcPts val="1200"/>
              </a:spcBef>
            </a:pPr>
            <a:r>
              <a:rPr lang="en-US" sz="1200" b="1" dirty="0">
                <a:solidFill>
                  <a:srgbClr val="FFFFFF"/>
                </a:solidFill>
                <a:effectLst/>
                <a:latin typeface="Arial" panose="020B0604020202020204" pitchFamily="34" charset="0"/>
                <a:cs typeface="Arial" panose="020B0604020202020204" pitchFamily="34" charset="0"/>
              </a:rPr>
              <a:t>Student-centered </a:t>
            </a:r>
            <a:r>
              <a:rPr lang="en-US" sz="1200" b="1" dirty="0">
                <a:solidFill>
                  <a:srgbClr val="FFFFFF"/>
                </a:solidFill>
                <a:latin typeface="Arial" panose="020B0604020202020204" pitchFamily="34" charset="0"/>
                <a:cs typeface="Arial" panose="020B0604020202020204" pitchFamily="34" charset="0"/>
              </a:rPr>
              <a:t>t</a:t>
            </a:r>
            <a:r>
              <a:rPr lang="en-US" sz="1200" b="1" dirty="0">
                <a:solidFill>
                  <a:srgbClr val="FFFFFF"/>
                </a:solidFill>
                <a:effectLst/>
                <a:latin typeface="Arial" panose="020B0604020202020204" pitchFamily="34" charset="0"/>
                <a:cs typeface="Arial" panose="020B0604020202020204" pitchFamily="34" charset="0"/>
              </a:rPr>
              <a:t>eaching </a:t>
            </a:r>
            <a:endParaRPr lang="en-US" sz="1200" dirty="0">
              <a:solidFill>
                <a:srgbClr val="FFFFFF"/>
              </a:solidFill>
              <a:effectLst/>
              <a:latin typeface="Arial" panose="020B0604020202020204" pitchFamily="34" charset="0"/>
              <a:cs typeface="Arial" panose="020B0604020202020204" pitchFamily="34" charset="0"/>
            </a:endParaRPr>
          </a:p>
          <a:p>
            <a:r>
              <a:rPr lang="en-US" sz="1200" dirty="0">
                <a:solidFill>
                  <a:srgbClr val="FFFFFF"/>
                </a:solidFill>
                <a:effectLst/>
                <a:latin typeface="Arial" panose="020B0604020202020204" pitchFamily="34" charset="0"/>
                <a:cs typeface="Arial" panose="020B0604020202020204" pitchFamily="34" charset="0"/>
              </a:rPr>
              <a:t>Our faculty are redesigning courses to include more discussion, activity and interaction, and more opportunities for practical application, internships and real-world problem-solving, creating students who are better prepared for life after graduation.</a:t>
            </a:r>
          </a:p>
        </p:txBody>
      </p:sp>
      <p:cxnSp>
        <p:nvCxnSpPr>
          <p:cNvPr id="16" name="Straight Connector 15">
            <a:extLst>
              <a:ext uri="{FF2B5EF4-FFF2-40B4-BE49-F238E27FC236}">
                <a16:creationId xmlns:a16="http://schemas.microsoft.com/office/drawing/2014/main" id="{9752227C-2FCC-E825-9F2B-8BA01FB7E77A}"/>
              </a:ext>
            </a:extLst>
          </p:cNvPr>
          <p:cNvCxnSpPr>
            <a:cxnSpLocks noGrp="1" noRot="1" noMove="1" noResize="1" noEditPoints="1" noAdjustHandles="1" noChangeArrowheads="1" noChangeShapeType="1"/>
          </p:cNvCxnSpPr>
          <p:nvPr/>
        </p:nvCxnSpPr>
        <p:spPr>
          <a:xfrm>
            <a:off x="4504564" y="867734"/>
            <a:ext cx="0" cy="5122532"/>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A76368AC-2B45-6F3E-5A23-D3F980335BD2}"/>
              </a:ext>
            </a:extLst>
          </p:cNvPr>
          <p:cNvSpPr>
            <a:spLocks noGrp="1" noRot="1" noMove="1" noResize="1" noEditPoints="1" noAdjustHandles="1" noChangeArrowheads="1" noChangeShapeType="1"/>
          </p:cNvSpPr>
          <p:nvPr/>
        </p:nvSpPr>
        <p:spPr>
          <a:xfrm>
            <a:off x="270364" y="209879"/>
            <a:ext cx="1610391" cy="25739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C84FB50-330F-0619-3C46-139B6B43B8EE}"/>
              </a:ext>
            </a:extLst>
          </p:cNvPr>
          <p:cNvSpPr txBox="1">
            <a:spLocks noGrp="1" noRot="1" noMove="1" noResize="1" noEditPoints="1" noAdjustHandles="1" noChangeArrowheads="1" noChangeShapeType="1"/>
          </p:cNvSpPr>
          <p:nvPr/>
        </p:nvSpPr>
        <p:spPr>
          <a:xfrm>
            <a:off x="339811" y="209877"/>
            <a:ext cx="1437034" cy="261610"/>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OUR FACULTY</a:t>
            </a:r>
          </a:p>
        </p:txBody>
      </p:sp>
      <p:pic>
        <p:nvPicPr>
          <p:cNvPr id="5" name="Picture 4" descr="A black background with white text&#10;&#10;AI-generated content may be incorrect.">
            <a:extLst>
              <a:ext uri="{FF2B5EF4-FFF2-40B4-BE49-F238E27FC236}">
                <a16:creationId xmlns:a16="http://schemas.microsoft.com/office/drawing/2014/main" id="{1A2FFF5E-CDE2-165D-F7A4-07A632DD43DC}"/>
              </a:ext>
            </a:extLst>
          </p:cNvPr>
          <p:cNvPicPr>
            <a:picLocks noGrp="1" noRot="1" noChangeAspect="1" noMove="1" noResize="1" noEditPoints="1" noAdjustHandles="1" noChangeArrowheads="1" noChangeShapeType="1" noCrop="1"/>
          </p:cNvPicPr>
          <p:nvPr/>
        </p:nvPicPr>
        <p:blipFill>
          <a:blip r:embed="rId2"/>
          <a:stretch>
            <a:fillRect/>
          </a:stretch>
        </p:blipFill>
        <p:spPr>
          <a:xfrm>
            <a:off x="7986123" y="869950"/>
            <a:ext cx="4572000" cy="5118100"/>
          </a:xfrm>
          <a:prstGeom prst="rect">
            <a:avLst/>
          </a:prstGeom>
        </p:spPr>
      </p:pic>
    </p:spTree>
    <p:extLst>
      <p:ext uri="{BB962C8B-B14F-4D97-AF65-F5344CB8AC3E}">
        <p14:creationId xmlns:p14="http://schemas.microsoft.com/office/powerpoint/2010/main" val="3712246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E11EBD-FE1E-287E-55DD-D232C538F8F6}"/>
              </a:ext>
            </a:extLst>
          </p:cNvPr>
          <p:cNvSpPr txBox="1"/>
          <p:nvPr/>
        </p:nvSpPr>
        <p:spPr>
          <a:xfrm>
            <a:off x="4682300" y="830037"/>
            <a:ext cx="2698205" cy="2215991"/>
          </a:xfrm>
          <a:prstGeom prst="rect">
            <a:avLst/>
          </a:prstGeom>
          <a:noFill/>
        </p:spPr>
        <p:txBody>
          <a:bodyPr wrap="square">
            <a:spAutoFit/>
          </a:bodyPr>
          <a:lstStyle/>
          <a:p>
            <a:pPr>
              <a:spcBef>
                <a:spcPts val="1200"/>
              </a:spcBef>
              <a:spcAft>
                <a:spcPts val="600"/>
              </a:spcAft>
            </a:pPr>
            <a:r>
              <a:rPr lang="en-US" sz="1200" b="1" dirty="0">
                <a:effectLst/>
                <a:latin typeface="Arial" panose="020B0604020202020204" pitchFamily="34" charset="0"/>
                <a:cs typeface="Arial" panose="020B0604020202020204" pitchFamily="34" charset="0"/>
              </a:rPr>
              <a:t>World-changing </a:t>
            </a:r>
            <a:r>
              <a:rPr lang="en-US" sz="1200" b="1" dirty="0">
                <a:latin typeface="Arial" panose="020B0604020202020204" pitchFamily="34" charset="0"/>
                <a:cs typeface="Arial" panose="020B0604020202020204" pitchFamily="34" charset="0"/>
              </a:rPr>
              <a:t>r</a:t>
            </a:r>
            <a:r>
              <a:rPr lang="en-US" sz="1200" b="1" dirty="0">
                <a:effectLst/>
                <a:latin typeface="Arial" panose="020B0604020202020204" pitchFamily="34" charset="0"/>
                <a:cs typeface="Arial" panose="020B0604020202020204" pitchFamily="34" charset="0"/>
              </a:rPr>
              <a:t>esearch </a:t>
            </a:r>
            <a:endParaRPr lang="en-US" sz="1200" dirty="0">
              <a:effectLst/>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As a member of the Association of American Universities, an organization composed of America’s leading research universities, Purdue is among the nation’s top public and most innovative research institutions. Purdue leverages deep strengths in multiple research fields to advance cancer prevention, detection, diagnosis and treatment through the Purdue Institute for Cancer Research.</a:t>
            </a:r>
          </a:p>
        </p:txBody>
      </p:sp>
      <p:cxnSp>
        <p:nvCxnSpPr>
          <p:cNvPr id="14" name="Straight Connector 13">
            <a:extLst>
              <a:ext uri="{FF2B5EF4-FFF2-40B4-BE49-F238E27FC236}">
                <a16:creationId xmlns:a16="http://schemas.microsoft.com/office/drawing/2014/main" id="{FB2D68A8-0310-6F8B-F302-758D371657E7}"/>
              </a:ext>
            </a:extLst>
          </p:cNvPr>
          <p:cNvCxnSpPr>
            <a:cxnSpLocks noGrp="1" noRot="1" noMove="1" noResize="1" noEditPoints="1" noAdjustHandles="1" noChangeArrowheads="1" noChangeShapeType="1"/>
          </p:cNvCxnSpPr>
          <p:nvPr/>
        </p:nvCxnSpPr>
        <p:spPr>
          <a:xfrm>
            <a:off x="8251074" y="487985"/>
            <a:ext cx="0" cy="5882030"/>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C556EA9A-8610-ED6B-F660-576EB9D8BD57}"/>
              </a:ext>
            </a:extLst>
          </p:cNvPr>
          <p:cNvSpPr>
            <a:spLocks noGrp="1" noRot="1" noMove="1" noResize="1" noEditPoints="1" noAdjustHandles="1" noChangeArrowheads="1" noChangeShapeType="1"/>
          </p:cNvSpPr>
          <p:nvPr/>
        </p:nvSpPr>
        <p:spPr>
          <a:xfrm>
            <a:off x="270364" y="209879"/>
            <a:ext cx="1610391" cy="25739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480669D-B6B5-BB9B-53A6-4537185AF8CC}"/>
              </a:ext>
            </a:extLst>
          </p:cNvPr>
          <p:cNvSpPr txBox="1">
            <a:spLocks noGrp="1" noRot="1" noMove="1" noResize="1" noEditPoints="1" noAdjustHandles="1" noChangeArrowheads="1" noChangeShapeType="1"/>
          </p:cNvSpPr>
          <p:nvPr/>
        </p:nvSpPr>
        <p:spPr>
          <a:xfrm>
            <a:off x="339811" y="209877"/>
            <a:ext cx="1437034" cy="261610"/>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RESEARCH</a:t>
            </a:r>
          </a:p>
        </p:txBody>
      </p:sp>
      <p:sp>
        <p:nvSpPr>
          <p:cNvPr id="2" name="TextBox 1">
            <a:extLst>
              <a:ext uri="{FF2B5EF4-FFF2-40B4-BE49-F238E27FC236}">
                <a16:creationId xmlns:a16="http://schemas.microsoft.com/office/drawing/2014/main" id="{13B8BFB6-2C69-F733-BEDD-204830EBF8CD}"/>
              </a:ext>
            </a:extLst>
          </p:cNvPr>
          <p:cNvSpPr txBox="1"/>
          <p:nvPr/>
        </p:nvSpPr>
        <p:spPr>
          <a:xfrm>
            <a:off x="634710" y="729325"/>
            <a:ext cx="3672111" cy="2195473"/>
          </a:xfrm>
          <a:prstGeom prst="rect">
            <a:avLst/>
          </a:prstGeom>
          <a:noFill/>
        </p:spPr>
        <p:txBody>
          <a:bodyPr wrap="square" rtlCol="0">
            <a:spAutoFit/>
          </a:bodyPr>
          <a:lstStyle/>
          <a:p>
            <a:pPr>
              <a:lnSpc>
                <a:spcPts val="4080"/>
              </a:lnSpc>
            </a:pPr>
            <a:r>
              <a:rPr lang="en-US" sz="3600" b="1" dirty="0">
                <a:latin typeface="Arial" panose="020B0604020202020204" pitchFamily="34" charset="0"/>
                <a:cs typeface="Arial" panose="020B0604020202020204" pitchFamily="34" charset="0"/>
              </a:rPr>
              <a:t>The Relentless Drive That Propels Us Forward</a:t>
            </a:r>
          </a:p>
        </p:txBody>
      </p:sp>
      <p:sp>
        <p:nvSpPr>
          <p:cNvPr id="17" name="TextBox 16">
            <a:extLst>
              <a:ext uri="{FF2B5EF4-FFF2-40B4-BE49-F238E27FC236}">
                <a16:creationId xmlns:a16="http://schemas.microsoft.com/office/drawing/2014/main" id="{C8CCB962-4F3D-8F89-7A44-7B14D705CFCA}"/>
              </a:ext>
            </a:extLst>
          </p:cNvPr>
          <p:cNvSpPr txBox="1"/>
          <p:nvPr/>
        </p:nvSpPr>
        <p:spPr>
          <a:xfrm>
            <a:off x="4682301" y="3128225"/>
            <a:ext cx="2698214" cy="3077766"/>
          </a:xfrm>
          <a:prstGeom prst="rect">
            <a:avLst/>
          </a:prstGeom>
          <a:noFill/>
        </p:spPr>
        <p:txBody>
          <a:bodyPr wrap="square">
            <a:spAutoFit/>
          </a:bodyPr>
          <a:lstStyle/>
          <a:p>
            <a:pPr>
              <a:spcBef>
                <a:spcPts val="1800"/>
              </a:spcBef>
              <a:spcAft>
                <a:spcPts val="600"/>
              </a:spcAft>
            </a:pPr>
            <a:r>
              <a:rPr lang="en-US" sz="1200" b="1" dirty="0">
                <a:effectLst/>
                <a:latin typeface="Arial" panose="020B0604020202020204" pitchFamily="34" charset="0"/>
                <a:cs typeface="Arial" panose="020B0604020202020204" pitchFamily="34" charset="0"/>
              </a:rPr>
              <a:t>Purdue wins Regional Technology and Innovation Hubs  </a:t>
            </a:r>
            <a:endParaRPr lang="en-US" sz="1200" dirty="0">
              <a:effectLst/>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Purdue is the only university in the nation named a leading partner in all three federal Regional Technology and Innovation Hubs awarded in 2023: the Silicon Crossroads Microelectronics Commons Hub, the Midwest Alliance for Clean Hydrogen and Heartland </a:t>
            </a:r>
            <a:r>
              <a:rPr lang="en-US" sz="1100" dirty="0" err="1">
                <a:latin typeface="Arial" panose="020B0604020202020204" pitchFamily="34" charset="0"/>
                <a:cs typeface="Arial" panose="020B0604020202020204" pitchFamily="34" charset="0"/>
              </a:rPr>
              <a:t>BioWorks</a:t>
            </a:r>
            <a:r>
              <a:rPr lang="en-US" sz="1100" dirty="0">
                <a:latin typeface="Arial" panose="020B0604020202020204" pitchFamily="34" charset="0"/>
                <a:cs typeface="Arial" panose="020B0604020202020204" pitchFamily="34" charset="0"/>
              </a:rPr>
              <a:t>. These hubs, created through the CHIPS and Science Act of 2022, strengthen U.S. competitiveness in areas vital to national security. Of nearly 200 applicants, only 31 hubs were designated by the U.S. Economic Development Administration, including Heartland </a:t>
            </a:r>
            <a:r>
              <a:rPr lang="en-US" sz="1100" dirty="0" err="1">
                <a:latin typeface="Arial" panose="020B0604020202020204" pitchFamily="34" charset="0"/>
                <a:cs typeface="Arial" panose="020B0604020202020204" pitchFamily="34" charset="0"/>
              </a:rPr>
              <a:t>BioWorks</a:t>
            </a:r>
            <a:r>
              <a:rPr lang="en-US" sz="1100" dirty="0">
                <a:latin typeface="Arial" panose="020B0604020202020204" pitchFamily="34" charset="0"/>
                <a:cs typeface="Arial" panose="020B0604020202020204" pitchFamily="34" charset="0"/>
              </a:rPr>
              <a:t>.</a:t>
            </a:r>
          </a:p>
        </p:txBody>
      </p:sp>
      <p:sp>
        <p:nvSpPr>
          <p:cNvPr id="20" name="TextBox 19">
            <a:extLst>
              <a:ext uri="{FF2B5EF4-FFF2-40B4-BE49-F238E27FC236}">
                <a16:creationId xmlns:a16="http://schemas.microsoft.com/office/drawing/2014/main" id="{FCBCA7AA-BFAD-3393-C189-750A11A4FE12}"/>
              </a:ext>
            </a:extLst>
          </p:cNvPr>
          <p:cNvSpPr txBox="1"/>
          <p:nvPr/>
        </p:nvSpPr>
        <p:spPr>
          <a:xfrm>
            <a:off x="679083" y="3097448"/>
            <a:ext cx="3300054" cy="3108543"/>
          </a:xfrm>
          <a:prstGeom prst="rect">
            <a:avLst/>
          </a:prstGeom>
          <a:noFill/>
        </p:spPr>
        <p:txBody>
          <a:bodyPr wrap="square">
            <a:spAutoFit/>
          </a:bodyPr>
          <a:lstStyle/>
          <a:p>
            <a:r>
              <a:rPr lang="en-US" sz="1200" dirty="0">
                <a:effectLst/>
                <a:latin typeface="Arial" panose="020B0604020202020204" pitchFamily="34" charset="0"/>
                <a:cs typeface="Arial" panose="020B0604020202020204" pitchFamily="34" charset="0"/>
              </a:rPr>
              <a:t>Today, we’re building on our strength in STEM to answer the call for more innovation, economic growth and solutions to global challenges. We are champions for research and innovation on a global scale. Purdue researchers and innovators have advanced thinking in:</a:t>
            </a:r>
            <a:endParaRPr lang="en-US" sz="1200" b="1" i="1" dirty="0">
              <a:effectLst/>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US" sz="1100" b="1" i="1" dirty="0">
                <a:effectLst/>
                <a:latin typeface="Arial" panose="020B0604020202020204" pitchFamily="34" charset="0"/>
                <a:cs typeface="Arial" panose="020B0604020202020204" pitchFamily="34" charset="0"/>
              </a:rPr>
              <a:t>Physical artificial intelligence</a:t>
            </a:r>
          </a:p>
          <a:p>
            <a:pPr marL="285750" indent="-285750">
              <a:spcBef>
                <a:spcPts val="600"/>
              </a:spcBef>
              <a:buFont typeface="Arial" panose="020B0604020202020204" pitchFamily="34" charset="0"/>
              <a:buChar char="•"/>
            </a:pPr>
            <a:r>
              <a:rPr lang="en-US" sz="1100" b="1" i="1" dirty="0">
                <a:effectLst/>
                <a:latin typeface="Arial" panose="020B0604020202020204" pitchFamily="34" charset="0"/>
                <a:cs typeface="Arial" panose="020B0604020202020204" pitchFamily="34" charset="0"/>
              </a:rPr>
              <a:t>Semiconductors and microelectronics</a:t>
            </a:r>
            <a:endParaRPr lang="en-US" sz="1100" dirty="0">
              <a:effectLst/>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US" sz="1100" b="1" i="1" dirty="0">
                <a:effectLst/>
                <a:latin typeface="Arial" panose="020B0604020202020204" pitchFamily="34" charset="0"/>
                <a:cs typeface="Arial" panose="020B0604020202020204" pitchFamily="34" charset="0"/>
              </a:rPr>
              <a:t>Drug discovery and cancer research</a:t>
            </a:r>
            <a:endParaRPr lang="en-US" sz="1100" dirty="0">
              <a:effectLst/>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US" sz="1100" b="1" i="1" dirty="0">
                <a:effectLst/>
                <a:latin typeface="Arial" panose="020B0604020202020204" pitchFamily="34" charset="0"/>
                <a:cs typeface="Arial" panose="020B0604020202020204" pitchFamily="34" charset="0"/>
              </a:rPr>
              <a:t>Cybersecurity </a:t>
            </a:r>
            <a:endParaRPr lang="en-US" sz="1100" dirty="0">
              <a:effectLst/>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US" sz="1100" b="1" i="1" dirty="0">
                <a:effectLst/>
                <a:latin typeface="Arial" panose="020B0604020202020204" pitchFamily="34" charset="0"/>
                <a:cs typeface="Arial" panose="020B0604020202020204" pitchFamily="34" charset="0"/>
              </a:rPr>
              <a:t>Global sustainability</a:t>
            </a:r>
            <a:endParaRPr lang="en-US" sz="1100" dirty="0">
              <a:effectLst/>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US" sz="1100" b="1" i="1" dirty="0">
                <a:effectLst/>
                <a:latin typeface="Arial" panose="020B0604020202020204" pitchFamily="34" charset="0"/>
                <a:cs typeface="Arial" panose="020B0604020202020204" pitchFamily="34" charset="0"/>
              </a:rPr>
              <a:t>Computing </a:t>
            </a:r>
            <a:endParaRPr lang="en-US" sz="1100" dirty="0">
              <a:effectLst/>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US" sz="1100" b="1" i="1" dirty="0">
                <a:effectLst/>
                <a:latin typeface="Arial" panose="020B0604020202020204" pitchFamily="34" charset="0"/>
                <a:cs typeface="Arial" panose="020B0604020202020204" pitchFamily="34" charset="0"/>
              </a:rPr>
              <a:t>Quantum science and engineering</a:t>
            </a:r>
          </a:p>
        </p:txBody>
      </p:sp>
      <p:pic>
        <p:nvPicPr>
          <p:cNvPr id="4" name="Picture 3" descr="A black background with text on it&#10;&#10;AI-generated content may be incorrect.">
            <a:extLst>
              <a:ext uri="{FF2B5EF4-FFF2-40B4-BE49-F238E27FC236}">
                <a16:creationId xmlns:a16="http://schemas.microsoft.com/office/drawing/2014/main" id="{158C2245-ADC2-C26F-82DC-BCF345E80310}"/>
              </a:ext>
            </a:extLst>
          </p:cNvPr>
          <p:cNvPicPr>
            <a:picLocks noGrp="1" noRot="1" noChangeAspect="1" noMove="1" noResize="1" noEditPoints="1" noAdjustHandles="1" noChangeArrowheads="1" noChangeShapeType="1" noCrop="1"/>
          </p:cNvPicPr>
          <p:nvPr/>
        </p:nvPicPr>
        <p:blipFill>
          <a:blip r:embed="rId2"/>
          <a:stretch>
            <a:fillRect/>
          </a:stretch>
        </p:blipFill>
        <p:spPr>
          <a:xfrm>
            <a:off x="8108447" y="1088118"/>
            <a:ext cx="4182221" cy="4681764"/>
          </a:xfrm>
          <a:prstGeom prst="rect">
            <a:avLst/>
          </a:prstGeom>
        </p:spPr>
      </p:pic>
    </p:spTree>
    <p:extLst>
      <p:ext uri="{BB962C8B-B14F-4D97-AF65-F5344CB8AC3E}">
        <p14:creationId xmlns:p14="http://schemas.microsoft.com/office/powerpoint/2010/main" val="27247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0A3054-2E87-B50C-DF7A-4D3E41894E25}"/>
              </a:ext>
            </a:extLst>
          </p:cNvPr>
          <p:cNvSpPr txBox="1"/>
          <p:nvPr/>
        </p:nvSpPr>
        <p:spPr>
          <a:xfrm>
            <a:off x="709018" y="886919"/>
            <a:ext cx="3596284" cy="1900520"/>
          </a:xfrm>
          <a:prstGeom prst="rect">
            <a:avLst/>
          </a:prstGeom>
          <a:noFill/>
        </p:spPr>
        <p:txBody>
          <a:bodyPr wrap="square" rtlCol="0">
            <a:spAutoFit/>
          </a:bodyPr>
          <a:lstStyle/>
          <a:p>
            <a:pPr>
              <a:lnSpc>
                <a:spcPts val="4680"/>
              </a:lnSpc>
            </a:pPr>
            <a:r>
              <a:rPr lang="en-US" sz="4400" b="1" dirty="0">
                <a:solidFill>
                  <a:srgbClr val="CEB992"/>
                </a:solidFill>
                <a:latin typeface="Arial" panose="020B0604020202020204" pitchFamily="34" charset="0"/>
                <a:cs typeface="Arial" panose="020B0604020202020204" pitchFamily="34" charset="0"/>
              </a:rPr>
              <a:t>Large-Scale, Impactful Research</a:t>
            </a:r>
          </a:p>
        </p:txBody>
      </p:sp>
      <p:sp>
        <p:nvSpPr>
          <p:cNvPr id="8" name="TextBox 7">
            <a:extLst>
              <a:ext uri="{FF2B5EF4-FFF2-40B4-BE49-F238E27FC236}">
                <a16:creationId xmlns:a16="http://schemas.microsoft.com/office/drawing/2014/main" id="{1742ED86-60E3-B508-4CB3-3FE8C4E39371}"/>
              </a:ext>
            </a:extLst>
          </p:cNvPr>
          <p:cNvSpPr txBox="1"/>
          <p:nvPr/>
        </p:nvSpPr>
        <p:spPr>
          <a:xfrm>
            <a:off x="709019" y="4809793"/>
            <a:ext cx="2801093" cy="646331"/>
          </a:xfrm>
          <a:prstGeom prst="rect">
            <a:avLst/>
          </a:prstGeom>
          <a:noFill/>
        </p:spPr>
        <p:txBody>
          <a:bodyPr wrap="square">
            <a:spAutoFit/>
          </a:bodyPr>
          <a:lstStyle/>
          <a:p>
            <a:r>
              <a:rPr lang="en-US" b="1" dirty="0" err="1">
                <a:solidFill>
                  <a:srgbClr val="CEB992"/>
                </a:solidFill>
                <a:latin typeface="Arial" panose="020B0604020202020204" pitchFamily="34" charset="0"/>
                <a:cs typeface="Arial" panose="020B0604020202020204" pitchFamily="34" charset="0"/>
              </a:rPr>
              <a:t>Birck</a:t>
            </a:r>
            <a:r>
              <a:rPr lang="en-US" b="1" dirty="0">
                <a:solidFill>
                  <a:srgbClr val="CEB992"/>
                </a:solidFill>
                <a:latin typeface="Arial" panose="020B0604020202020204" pitchFamily="34" charset="0"/>
                <a:cs typeface="Arial" panose="020B0604020202020204" pitchFamily="34" charset="0"/>
              </a:rPr>
              <a:t> Nanotechnology Center</a:t>
            </a:r>
            <a:endParaRPr lang="en-US" dirty="0"/>
          </a:p>
        </p:txBody>
      </p:sp>
      <p:sp>
        <p:nvSpPr>
          <p:cNvPr id="12" name="TextBox 11">
            <a:extLst>
              <a:ext uri="{FF2B5EF4-FFF2-40B4-BE49-F238E27FC236}">
                <a16:creationId xmlns:a16="http://schemas.microsoft.com/office/drawing/2014/main" id="{F877CDF0-57EF-FCB4-6247-3194AAD946DC}"/>
              </a:ext>
            </a:extLst>
          </p:cNvPr>
          <p:cNvSpPr txBox="1"/>
          <p:nvPr/>
        </p:nvSpPr>
        <p:spPr>
          <a:xfrm>
            <a:off x="709020" y="5425346"/>
            <a:ext cx="2665116" cy="769441"/>
          </a:xfrm>
          <a:prstGeom prst="rect">
            <a:avLst/>
          </a:prstGeom>
          <a:noFill/>
        </p:spPr>
        <p:txBody>
          <a:bodyPr wrap="square">
            <a:spAutoFit/>
          </a:bodyPr>
          <a:lstStyle/>
          <a:p>
            <a:r>
              <a:rPr lang="en-US" sz="1100" dirty="0">
                <a:solidFill>
                  <a:schemeClr val="bg1"/>
                </a:solidFill>
                <a:effectLst/>
                <a:latin typeface="Arial" panose="020B0604020202020204" pitchFamily="34" charset="0"/>
                <a:cs typeface="Arial" panose="020B0604020202020204" pitchFamily="34" charset="0"/>
              </a:rPr>
              <a:t>A 186,000-square-foot microelectronics research facility and home to the Scifres Nanofabrication Laboratory, one of the nation’s largest cleanrooms.</a:t>
            </a:r>
          </a:p>
        </p:txBody>
      </p:sp>
      <p:sp>
        <p:nvSpPr>
          <p:cNvPr id="13" name="TextBox 12">
            <a:extLst>
              <a:ext uri="{FF2B5EF4-FFF2-40B4-BE49-F238E27FC236}">
                <a16:creationId xmlns:a16="http://schemas.microsoft.com/office/drawing/2014/main" id="{37AF6FC7-8344-10D3-9AA1-7AA1D69B23A0}"/>
              </a:ext>
            </a:extLst>
          </p:cNvPr>
          <p:cNvSpPr txBox="1"/>
          <p:nvPr/>
        </p:nvSpPr>
        <p:spPr>
          <a:xfrm>
            <a:off x="4855366" y="1921678"/>
            <a:ext cx="3194445" cy="369332"/>
          </a:xfrm>
          <a:prstGeom prst="rect">
            <a:avLst/>
          </a:prstGeom>
          <a:noFill/>
        </p:spPr>
        <p:txBody>
          <a:bodyPr wrap="square">
            <a:spAutoFit/>
          </a:bodyPr>
          <a:lstStyle/>
          <a:p>
            <a:r>
              <a:rPr lang="en-US" b="1" dirty="0" err="1">
                <a:solidFill>
                  <a:srgbClr val="CEB992"/>
                </a:solidFill>
                <a:latin typeface="Arial" panose="020B0604020202020204" pitchFamily="34" charset="0"/>
                <a:cs typeface="Arial" panose="020B0604020202020204" pitchFamily="34" charset="0"/>
              </a:rPr>
              <a:t>Zucrow</a:t>
            </a:r>
            <a:r>
              <a:rPr lang="en-US" b="1" dirty="0">
                <a:solidFill>
                  <a:srgbClr val="CEB992"/>
                </a:solidFill>
                <a:latin typeface="Arial" panose="020B0604020202020204" pitchFamily="34" charset="0"/>
                <a:cs typeface="Arial" panose="020B0604020202020204" pitchFamily="34" charset="0"/>
              </a:rPr>
              <a:t> Labs</a:t>
            </a:r>
            <a:endParaRPr lang="en-US" dirty="0"/>
          </a:p>
        </p:txBody>
      </p:sp>
      <p:sp>
        <p:nvSpPr>
          <p:cNvPr id="15" name="TextBox 14">
            <a:extLst>
              <a:ext uri="{FF2B5EF4-FFF2-40B4-BE49-F238E27FC236}">
                <a16:creationId xmlns:a16="http://schemas.microsoft.com/office/drawing/2014/main" id="{C6FE80C7-0377-221D-65D4-50D68FB38A23}"/>
              </a:ext>
            </a:extLst>
          </p:cNvPr>
          <p:cNvSpPr txBox="1"/>
          <p:nvPr/>
        </p:nvSpPr>
        <p:spPr>
          <a:xfrm>
            <a:off x="4855365" y="2231008"/>
            <a:ext cx="3091201" cy="1107996"/>
          </a:xfrm>
          <a:prstGeom prst="rect">
            <a:avLst/>
          </a:prstGeom>
          <a:noFill/>
        </p:spPr>
        <p:txBody>
          <a:bodyPr wrap="square">
            <a:spAutoFit/>
          </a:bodyPr>
          <a:lstStyle/>
          <a:p>
            <a:r>
              <a:rPr lang="en-US" sz="1100" dirty="0">
                <a:solidFill>
                  <a:schemeClr val="bg1"/>
                </a:solidFill>
                <a:latin typeface="Arial" panose="020B0604020202020204" pitchFamily="34" charset="0"/>
                <a:cs typeface="Arial" panose="020B0604020202020204" pitchFamily="34" charset="0"/>
              </a:rPr>
              <a:t>A 24-acre campus hosting world-class research facilities in combustion, turbines and compressors, energetic materials, </a:t>
            </a:r>
            <a:r>
              <a:rPr lang="en-US" sz="1100" dirty="0" err="1">
                <a:solidFill>
                  <a:schemeClr val="bg1"/>
                </a:solidFill>
                <a:latin typeface="Arial" panose="020B0604020202020204" pitchFamily="34" charset="0"/>
                <a:cs typeface="Arial" panose="020B0604020202020204" pitchFamily="34" charset="0"/>
              </a:rPr>
              <a:t>hypersonics</a:t>
            </a:r>
            <a:r>
              <a:rPr lang="en-US" sz="1100" dirty="0">
                <a:solidFill>
                  <a:schemeClr val="bg1"/>
                </a:solidFill>
                <a:latin typeface="Arial" panose="020B0604020202020204" pitchFamily="34" charset="0"/>
                <a:cs typeface="Arial" panose="020B0604020202020204" pitchFamily="34" charset="0"/>
              </a:rPr>
              <a:t>, aerodynamics, fluid mechanics, and more. Founded in 1948, </a:t>
            </a:r>
            <a:r>
              <a:rPr lang="en-US" sz="1100" dirty="0" err="1">
                <a:solidFill>
                  <a:schemeClr val="bg1"/>
                </a:solidFill>
                <a:latin typeface="Arial" panose="020B0604020202020204" pitchFamily="34" charset="0"/>
                <a:cs typeface="Arial" panose="020B0604020202020204" pitchFamily="34" charset="0"/>
              </a:rPr>
              <a:t>Zucrow</a:t>
            </a:r>
            <a:r>
              <a:rPr lang="en-US" sz="1100" dirty="0">
                <a:solidFill>
                  <a:schemeClr val="bg1"/>
                </a:solidFill>
                <a:latin typeface="Arial" panose="020B0604020202020204" pitchFamily="34" charset="0"/>
                <a:cs typeface="Arial" panose="020B0604020202020204" pitchFamily="34" charset="0"/>
              </a:rPr>
              <a:t> is the largest academic propulsion lab in the world.</a:t>
            </a:r>
          </a:p>
        </p:txBody>
      </p:sp>
      <p:sp>
        <p:nvSpPr>
          <p:cNvPr id="5" name="TextBox 4">
            <a:extLst>
              <a:ext uri="{FF2B5EF4-FFF2-40B4-BE49-F238E27FC236}">
                <a16:creationId xmlns:a16="http://schemas.microsoft.com/office/drawing/2014/main" id="{208EA0A3-0471-F770-4CB8-C6D4C09741D4}"/>
              </a:ext>
            </a:extLst>
          </p:cNvPr>
          <p:cNvSpPr txBox="1"/>
          <p:nvPr/>
        </p:nvSpPr>
        <p:spPr>
          <a:xfrm>
            <a:off x="4855365" y="4762900"/>
            <a:ext cx="2536031" cy="646331"/>
          </a:xfrm>
          <a:prstGeom prst="rect">
            <a:avLst/>
          </a:prstGeom>
          <a:noFill/>
        </p:spPr>
        <p:txBody>
          <a:bodyPr wrap="square">
            <a:spAutoFit/>
          </a:bodyPr>
          <a:lstStyle/>
          <a:p>
            <a:r>
              <a:rPr lang="en-US" b="1" dirty="0">
                <a:solidFill>
                  <a:srgbClr val="CEB992"/>
                </a:solidFill>
                <a:latin typeface="Arial" panose="020B0604020202020204" pitchFamily="34" charset="0"/>
                <a:cs typeface="Arial" panose="020B0604020202020204" pitchFamily="34" charset="0"/>
              </a:rPr>
              <a:t>Discovery Park District at Purdue</a:t>
            </a:r>
            <a:endParaRPr lang="en-US" dirty="0"/>
          </a:p>
        </p:txBody>
      </p:sp>
      <p:sp>
        <p:nvSpPr>
          <p:cNvPr id="7" name="TextBox 6">
            <a:extLst>
              <a:ext uri="{FF2B5EF4-FFF2-40B4-BE49-F238E27FC236}">
                <a16:creationId xmlns:a16="http://schemas.microsoft.com/office/drawing/2014/main" id="{BC49DDD8-DB14-0CB3-07B6-2008CA5A38FF}"/>
              </a:ext>
            </a:extLst>
          </p:cNvPr>
          <p:cNvSpPr txBox="1"/>
          <p:nvPr/>
        </p:nvSpPr>
        <p:spPr>
          <a:xfrm>
            <a:off x="4855366" y="5354157"/>
            <a:ext cx="3194443" cy="1107996"/>
          </a:xfrm>
          <a:prstGeom prst="rect">
            <a:avLst/>
          </a:prstGeom>
          <a:noFill/>
        </p:spPr>
        <p:txBody>
          <a:bodyPr wrap="square">
            <a:spAutoFit/>
          </a:bodyPr>
          <a:lstStyle/>
          <a:p>
            <a:r>
              <a:rPr lang="en-US" sz="1100" dirty="0">
                <a:solidFill>
                  <a:schemeClr val="bg1"/>
                </a:solidFill>
                <a:effectLst/>
                <a:latin typeface="Arial" panose="020B0604020202020204" pitchFamily="34" charset="0"/>
                <a:cs typeface="Arial" panose="020B0604020202020204" pitchFamily="34" charset="0"/>
              </a:rPr>
              <a:t>A $1 billion mixed-use development of housing, high-end manufacturing, and industry- and research-driven partnerships. Includes test facilities, created in collaboration with Rolls-Royce, that span 80 acres, powering the next generation of U.S. military aircraft.</a:t>
            </a:r>
          </a:p>
        </p:txBody>
      </p:sp>
      <p:sp>
        <p:nvSpPr>
          <p:cNvPr id="9" name="TextBox 8">
            <a:extLst>
              <a:ext uri="{FF2B5EF4-FFF2-40B4-BE49-F238E27FC236}">
                <a16:creationId xmlns:a16="http://schemas.microsoft.com/office/drawing/2014/main" id="{A8D44DB8-029D-6970-5FC3-BE221FBA986B}"/>
              </a:ext>
            </a:extLst>
          </p:cNvPr>
          <p:cNvSpPr txBox="1"/>
          <p:nvPr/>
        </p:nvSpPr>
        <p:spPr>
          <a:xfrm>
            <a:off x="8685089" y="1858945"/>
            <a:ext cx="2959890" cy="646331"/>
          </a:xfrm>
          <a:prstGeom prst="rect">
            <a:avLst/>
          </a:prstGeom>
          <a:noFill/>
        </p:spPr>
        <p:txBody>
          <a:bodyPr wrap="square">
            <a:spAutoFit/>
          </a:bodyPr>
          <a:lstStyle/>
          <a:p>
            <a:r>
              <a:rPr lang="en-US" b="1" dirty="0" err="1">
                <a:solidFill>
                  <a:srgbClr val="CEB992"/>
                </a:solidFill>
                <a:latin typeface="Arial" panose="020B0604020202020204" pitchFamily="34" charset="0"/>
                <a:cs typeface="Arial" panose="020B0604020202020204" pitchFamily="34" charset="0"/>
              </a:rPr>
              <a:t>Hypersonics</a:t>
            </a:r>
            <a:r>
              <a:rPr lang="en-US" b="1" dirty="0">
                <a:solidFill>
                  <a:srgbClr val="CEB992"/>
                </a:solidFill>
                <a:latin typeface="Arial" panose="020B0604020202020204" pitchFamily="34" charset="0"/>
                <a:cs typeface="Arial" panose="020B0604020202020204" pitchFamily="34" charset="0"/>
              </a:rPr>
              <a:t> and Applied Research Facility</a:t>
            </a:r>
            <a:endParaRPr lang="en-US" dirty="0"/>
          </a:p>
        </p:txBody>
      </p:sp>
      <p:sp>
        <p:nvSpPr>
          <p:cNvPr id="10" name="TextBox 9">
            <a:extLst>
              <a:ext uri="{FF2B5EF4-FFF2-40B4-BE49-F238E27FC236}">
                <a16:creationId xmlns:a16="http://schemas.microsoft.com/office/drawing/2014/main" id="{03AD4D35-9291-689D-EE2C-E56D1AEA9A21}"/>
              </a:ext>
            </a:extLst>
          </p:cNvPr>
          <p:cNvSpPr txBox="1"/>
          <p:nvPr/>
        </p:nvSpPr>
        <p:spPr>
          <a:xfrm>
            <a:off x="8685087" y="2459556"/>
            <a:ext cx="3135773" cy="600164"/>
          </a:xfrm>
          <a:prstGeom prst="rect">
            <a:avLst/>
          </a:prstGeom>
          <a:noFill/>
        </p:spPr>
        <p:txBody>
          <a:bodyPr wrap="square">
            <a:spAutoFit/>
          </a:bodyPr>
          <a:lstStyle/>
          <a:p>
            <a:r>
              <a:rPr lang="en-US" sz="1100" dirty="0">
                <a:solidFill>
                  <a:schemeClr val="bg1"/>
                </a:solidFill>
                <a:effectLst/>
                <a:latin typeface="Arial" panose="020B0604020202020204" pitchFamily="34" charset="0"/>
                <a:cs typeface="Arial" panose="020B0604020202020204" pitchFamily="34" charset="0"/>
              </a:rPr>
              <a:t>A $41 million, 65,000-square-foot building with two cutting-edge wind tunnels — including the world’s only Mach 8 quiet wind tunnel.</a:t>
            </a:r>
          </a:p>
        </p:txBody>
      </p:sp>
      <p:sp>
        <p:nvSpPr>
          <p:cNvPr id="11" name="TextBox 10">
            <a:extLst>
              <a:ext uri="{FF2B5EF4-FFF2-40B4-BE49-F238E27FC236}">
                <a16:creationId xmlns:a16="http://schemas.microsoft.com/office/drawing/2014/main" id="{86110FC9-0F8D-10D4-5604-C25517389196}"/>
              </a:ext>
            </a:extLst>
          </p:cNvPr>
          <p:cNvSpPr txBox="1"/>
          <p:nvPr/>
        </p:nvSpPr>
        <p:spPr>
          <a:xfrm>
            <a:off x="8725571" y="4741202"/>
            <a:ext cx="2717304" cy="646331"/>
          </a:xfrm>
          <a:prstGeom prst="rect">
            <a:avLst/>
          </a:prstGeom>
          <a:noFill/>
        </p:spPr>
        <p:txBody>
          <a:bodyPr wrap="square">
            <a:spAutoFit/>
          </a:bodyPr>
          <a:lstStyle/>
          <a:p>
            <a:r>
              <a:rPr lang="en-US" b="1" dirty="0">
                <a:solidFill>
                  <a:srgbClr val="CEB992"/>
                </a:solidFill>
                <a:latin typeface="Arial" panose="020B0604020202020204" pitchFamily="34" charset="0"/>
                <a:cs typeface="Arial" panose="020B0604020202020204" pitchFamily="34" charset="0"/>
              </a:rPr>
              <a:t>Ag Alumni Seed Phenotyping Facility</a:t>
            </a:r>
            <a:endParaRPr lang="en-US" dirty="0"/>
          </a:p>
        </p:txBody>
      </p:sp>
      <p:sp>
        <p:nvSpPr>
          <p:cNvPr id="14" name="TextBox 13">
            <a:extLst>
              <a:ext uri="{FF2B5EF4-FFF2-40B4-BE49-F238E27FC236}">
                <a16:creationId xmlns:a16="http://schemas.microsoft.com/office/drawing/2014/main" id="{AD5C2B2F-D13B-B7A7-2481-2FDC39853D48}"/>
              </a:ext>
            </a:extLst>
          </p:cNvPr>
          <p:cNvSpPr txBox="1"/>
          <p:nvPr/>
        </p:nvSpPr>
        <p:spPr>
          <a:xfrm>
            <a:off x="8725572" y="5354157"/>
            <a:ext cx="3135784" cy="1107996"/>
          </a:xfrm>
          <a:prstGeom prst="rect">
            <a:avLst/>
          </a:prstGeom>
          <a:noFill/>
        </p:spPr>
        <p:txBody>
          <a:bodyPr wrap="square">
            <a:spAutoFit/>
          </a:bodyPr>
          <a:lstStyle/>
          <a:p>
            <a:r>
              <a:rPr lang="en-US" sz="1100" dirty="0">
                <a:solidFill>
                  <a:schemeClr val="bg1"/>
                </a:solidFill>
                <a:effectLst/>
                <a:latin typeface="Arial" panose="020B0604020202020204" pitchFamily="34" charset="0"/>
                <a:cs typeface="Arial" panose="020B0604020202020204" pitchFamily="34" charset="0"/>
              </a:rPr>
              <a:t>A 7,300-square-foot plant phenotyping facility that has automated conveyers, precision irrigation, and nutrient and atmospheric controls with imaging capabilities that include RGB, hyperspectral and X-ray scanning of roots for plants up to 13 feet tall.</a:t>
            </a:r>
          </a:p>
        </p:txBody>
      </p:sp>
      <p:cxnSp>
        <p:nvCxnSpPr>
          <p:cNvPr id="16" name="Straight Connector 15">
            <a:extLst>
              <a:ext uri="{FF2B5EF4-FFF2-40B4-BE49-F238E27FC236}">
                <a16:creationId xmlns:a16="http://schemas.microsoft.com/office/drawing/2014/main" id="{9752227C-2FCC-E825-9F2B-8BA01FB7E77A}"/>
              </a:ext>
            </a:extLst>
          </p:cNvPr>
          <p:cNvCxnSpPr>
            <a:cxnSpLocks noGrp="1" noRot="1" noMove="1" noResize="1" noEditPoints="1" noAdjustHandles="1" noChangeArrowheads="1" noChangeShapeType="1"/>
          </p:cNvCxnSpPr>
          <p:nvPr/>
        </p:nvCxnSpPr>
        <p:spPr>
          <a:xfrm>
            <a:off x="4523995" y="554190"/>
            <a:ext cx="0" cy="5907963"/>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5E613BE5-ABEB-8223-22C9-7B543F47F59F}"/>
              </a:ext>
            </a:extLst>
          </p:cNvPr>
          <p:cNvCxnSpPr>
            <a:cxnSpLocks noGrp="1" noRot="1" noMove="1" noResize="1" noEditPoints="1" noAdjustHandles="1" noChangeArrowheads="1" noChangeShapeType="1"/>
          </p:cNvCxnSpPr>
          <p:nvPr/>
        </p:nvCxnSpPr>
        <p:spPr>
          <a:xfrm>
            <a:off x="8250684" y="564709"/>
            <a:ext cx="0" cy="5897444"/>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A76368AC-2B45-6F3E-5A23-D3F980335BD2}"/>
              </a:ext>
            </a:extLst>
          </p:cNvPr>
          <p:cNvSpPr>
            <a:spLocks noGrp="1" noRot="1" noMove="1" noResize="1" noEditPoints="1" noAdjustHandles="1" noChangeArrowheads="1" noChangeShapeType="1"/>
          </p:cNvSpPr>
          <p:nvPr/>
        </p:nvSpPr>
        <p:spPr>
          <a:xfrm>
            <a:off x="270364" y="209879"/>
            <a:ext cx="1610391" cy="25739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C84FB50-330F-0619-3C46-139B6B43B8EE}"/>
              </a:ext>
            </a:extLst>
          </p:cNvPr>
          <p:cNvSpPr txBox="1">
            <a:spLocks noGrp="1" noRot="1" noMove="1" noResize="1" noEditPoints="1" noAdjustHandles="1" noChangeArrowheads="1" noChangeShapeType="1"/>
          </p:cNvSpPr>
          <p:nvPr/>
        </p:nvSpPr>
        <p:spPr>
          <a:xfrm>
            <a:off x="339811" y="209877"/>
            <a:ext cx="1437034" cy="261610"/>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RESEARCH</a:t>
            </a:r>
          </a:p>
        </p:txBody>
      </p:sp>
      <p:pic>
        <p:nvPicPr>
          <p:cNvPr id="21" name="Picture 20" descr="A person looking through a microscope&#10;&#10;Description automatically generated">
            <a:extLst>
              <a:ext uri="{FF2B5EF4-FFF2-40B4-BE49-F238E27FC236}">
                <a16:creationId xmlns:a16="http://schemas.microsoft.com/office/drawing/2014/main" id="{6C0B759B-EBCB-2065-E7F4-EA03C3E2182C}"/>
              </a:ext>
            </a:extLst>
          </p:cNvPr>
          <p:cNvPicPr>
            <a:picLocks noChangeAspect="1"/>
          </p:cNvPicPr>
          <p:nvPr/>
        </p:nvPicPr>
        <p:blipFill>
          <a:blip r:embed="rId3"/>
          <a:stretch>
            <a:fillRect/>
          </a:stretch>
        </p:blipFill>
        <p:spPr>
          <a:xfrm>
            <a:off x="692229" y="3439887"/>
            <a:ext cx="2226988" cy="1384994"/>
          </a:xfrm>
          <a:prstGeom prst="rect">
            <a:avLst/>
          </a:prstGeom>
        </p:spPr>
      </p:pic>
      <p:pic>
        <p:nvPicPr>
          <p:cNvPr id="27" name="Picture 26" descr="A large building with a sign on it&#10;&#10;Description automatically generated">
            <a:extLst>
              <a:ext uri="{FF2B5EF4-FFF2-40B4-BE49-F238E27FC236}">
                <a16:creationId xmlns:a16="http://schemas.microsoft.com/office/drawing/2014/main" id="{9B7FB19E-1122-D248-F775-D984C0AA8351}"/>
              </a:ext>
            </a:extLst>
          </p:cNvPr>
          <p:cNvPicPr>
            <a:picLocks noChangeAspect="1"/>
          </p:cNvPicPr>
          <p:nvPr/>
        </p:nvPicPr>
        <p:blipFill>
          <a:blip r:embed="rId4"/>
          <a:stretch>
            <a:fillRect/>
          </a:stretch>
        </p:blipFill>
        <p:spPr>
          <a:xfrm>
            <a:off x="4861065" y="3429000"/>
            <a:ext cx="2226990" cy="1384995"/>
          </a:xfrm>
          <a:prstGeom prst="rect">
            <a:avLst/>
          </a:prstGeom>
        </p:spPr>
      </p:pic>
      <p:pic>
        <p:nvPicPr>
          <p:cNvPr id="29" name="Picture 28" descr="A building with a lawn and a street light&#10;&#10;Description automatically generated">
            <a:extLst>
              <a:ext uri="{FF2B5EF4-FFF2-40B4-BE49-F238E27FC236}">
                <a16:creationId xmlns:a16="http://schemas.microsoft.com/office/drawing/2014/main" id="{6C325234-439E-C2F7-DCC5-907374E89804}"/>
              </a:ext>
            </a:extLst>
          </p:cNvPr>
          <p:cNvPicPr>
            <a:picLocks noChangeAspect="1"/>
          </p:cNvPicPr>
          <p:nvPr/>
        </p:nvPicPr>
        <p:blipFill>
          <a:blip r:embed="rId5"/>
          <a:stretch>
            <a:fillRect/>
          </a:stretch>
        </p:blipFill>
        <p:spPr>
          <a:xfrm>
            <a:off x="8685088" y="544140"/>
            <a:ext cx="2226987" cy="1384993"/>
          </a:xfrm>
          <a:prstGeom prst="rect">
            <a:avLst/>
          </a:prstGeom>
        </p:spPr>
      </p:pic>
      <p:pic>
        <p:nvPicPr>
          <p:cNvPr id="31" name="Picture 30" descr="A person in a garden&#10;&#10;Description automatically generated">
            <a:extLst>
              <a:ext uri="{FF2B5EF4-FFF2-40B4-BE49-F238E27FC236}">
                <a16:creationId xmlns:a16="http://schemas.microsoft.com/office/drawing/2014/main" id="{749B2BCC-D64A-6AD4-61D1-B7F31F4C8DD6}"/>
              </a:ext>
            </a:extLst>
          </p:cNvPr>
          <p:cNvPicPr>
            <a:picLocks noChangeAspect="1"/>
          </p:cNvPicPr>
          <p:nvPr/>
        </p:nvPicPr>
        <p:blipFill>
          <a:blip r:embed="rId6"/>
          <a:stretch>
            <a:fillRect/>
          </a:stretch>
        </p:blipFill>
        <p:spPr>
          <a:xfrm>
            <a:off x="8685087" y="3392189"/>
            <a:ext cx="2226988" cy="1384994"/>
          </a:xfrm>
          <a:prstGeom prst="rect">
            <a:avLst/>
          </a:prstGeom>
        </p:spPr>
      </p:pic>
      <p:sp>
        <p:nvSpPr>
          <p:cNvPr id="3" name="TextBox 2">
            <a:extLst>
              <a:ext uri="{FF2B5EF4-FFF2-40B4-BE49-F238E27FC236}">
                <a16:creationId xmlns:a16="http://schemas.microsoft.com/office/drawing/2014/main" id="{DCB4F808-C605-0570-789D-714E49D8A52B}"/>
              </a:ext>
            </a:extLst>
          </p:cNvPr>
          <p:cNvSpPr txBox="1"/>
          <p:nvPr/>
        </p:nvSpPr>
        <p:spPr>
          <a:xfrm>
            <a:off x="709019" y="2719530"/>
            <a:ext cx="2883263" cy="430887"/>
          </a:xfrm>
          <a:prstGeom prst="rect">
            <a:avLst/>
          </a:prstGeom>
          <a:noFill/>
        </p:spPr>
        <p:txBody>
          <a:bodyPr wrap="square">
            <a:spAutoFit/>
          </a:bodyPr>
          <a:lstStyle/>
          <a:p>
            <a:r>
              <a:rPr lang="en-US" sz="1100" dirty="0">
                <a:solidFill>
                  <a:schemeClr val="bg1"/>
                </a:solidFill>
                <a:latin typeface="Arial" panose="020B0604020202020204" pitchFamily="34" charset="0"/>
                <a:cs typeface="Arial" panose="020B0604020202020204" pitchFamily="34" charset="0"/>
              </a:rPr>
              <a:t>A strong, critical mass of researchers and state-of-the-art facilities set Purdue apart.</a:t>
            </a:r>
          </a:p>
        </p:txBody>
      </p:sp>
      <p:pic>
        <p:nvPicPr>
          <p:cNvPr id="18" name="Picture 17" descr="A group of people in a factory&#10;&#10;AI-generated content may be incorrect.">
            <a:extLst>
              <a:ext uri="{FF2B5EF4-FFF2-40B4-BE49-F238E27FC236}">
                <a16:creationId xmlns:a16="http://schemas.microsoft.com/office/drawing/2014/main" id="{F67EB010-7964-9436-DE1D-D2A18B21FEFB}"/>
              </a:ext>
            </a:extLst>
          </p:cNvPr>
          <p:cNvPicPr>
            <a:picLocks noChangeAspect="1"/>
          </p:cNvPicPr>
          <p:nvPr/>
        </p:nvPicPr>
        <p:blipFill>
          <a:blip r:embed="rId7"/>
          <a:stretch>
            <a:fillRect/>
          </a:stretch>
        </p:blipFill>
        <p:spPr>
          <a:xfrm>
            <a:off x="4914581" y="499739"/>
            <a:ext cx="2157111" cy="1509978"/>
          </a:xfrm>
          <a:prstGeom prst="rect">
            <a:avLst/>
          </a:prstGeom>
        </p:spPr>
      </p:pic>
    </p:spTree>
    <p:extLst>
      <p:ext uri="{BB962C8B-B14F-4D97-AF65-F5344CB8AC3E}">
        <p14:creationId xmlns:p14="http://schemas.microsoft.com/office/powerpoint/2010/main" val="1071198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66328A8-5888-1046-FF3F-8E211F20F0B1}"/>
              </a:ext>
            </a:extLst>
          </p:cNvPr>
          <p:cNvSpPr txBox="1"/>
          <p:nvPr/>
        </p:nvSpPr>
        <p:spPr>
          <a:xfrm>
            <a:off x="5401566" y="2928241"/>
            <a:ext cx="2692289" cy="3293209"/>
          </a:xfrm>
          <a:prstGeom prst="rect">
            <a:avLst/>
          </a:prstGeom>
          <a:noFill/>
        </p:spPr>
        <p:txBody>
          <a:bodyPr wrap="square">
            <a:spAutoFit/>
          </a:bodyPr>
          <a:lstStyle/>
          <a:p>
            <a:r>
              <a:rPr lang="en-US" sz="1100" dirty="0">
                <a:effectLst/>
                <a:latin typeface="Arial" panose="020B0604020202020204" pitchFamily="34" charset="0"/>
                <a:cs typeface="Arial" panose="020B0604020202020204" pitchFamily="34" charset="0"/>
              </a:rPr>
              <a:t>Purdue innovations can be found in all 50 U.S. states and in about 100 countries around the world. Millions of people benefit from Purdue’s cutting-edge research and the inventions our faculty and students go on to create. For example: </a:t>
            </a:r>
          </a:p>
          <a:p>
            <a:pPr marL="171450" indent="-171450">
              <a:spcBef>
                <a:spcPts val="600"/>
              </a:spcBef>
              <a:buFont typeface="Arial" panose="020B0604020202020204" pitchFamily="34" charset="0"/>
              <a:buChar char="•"/>
            </a:pPr>
            <a:r>
              <a:rPr lang="en-US" sz="1100" b="1" i="1" dirty="0">
                <a:latin typeface="Arial" panose="020B0604020202020204" pitchFamily="34" charset="0"/>
                <a:cs typeface="Arial" panose="020B0604020202020204" pitchFamily="34" charset="0"/>
              </a:rPr>
              <a:t>Martin (John) Atalla </a:t>
            </a:r>
            <a:r>
              <a:rPr lang="en-US" sz="1100" i="1" dirty="0">
                <a:latin typeface="Arial" panose="020B0604020202020204" pitchFamily="34" charset="0"/>
                <a:cs typeface="Arial" panose="020B0604020202020204" pitchFamily="34" charset="0"/>
              </a:rPr>
              <a:t>co-invented the silicon MOSFET (metal-oxide-semiconductor field-effect transistor), one of the most widely used types of integrated circuits in microchips.</a:t>
            </a:r>
            <a:endParaRPr lang="en-US" sz="11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US" sz="1100" b="1" i="1" dirty="0">
                <a:latin typeface="Arial" panose="020B0604020202020204" pitchFamily="34" charset="0"/>
                <a:cs typeface="Arial" panose="020B0604020202020204" pitchFamily="34" charset="0"/>
              </a:rPr>
              <a:t>Luna Lu (pictured at left) </a:t>
            </a:r>
            <a:r>
              <a:rPr lang="en-US" sz="1100" i="1" dirty="0">
                <a:latin typeface="Arial" panose="020B0604020202020204" pitchFamily="34" charset="0"/>
                <a:cs typeface="Arial" panose="020B0604020202020204" pitchFamily="34" charset="0"/>
              </a:rPr>
              <a:t>developed “smart concrete,” a technology that decreases roadway construction time and how often concrete pavement needs repairs, and improves the road’s sustainability.</a:t>
            </a:r>
            <a:endParaRPr lang="en-US" sz="1100"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5893829D-6858-5C8A-9412-6F6C9970022E}"/>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a:ext>
            </a:extLst>
          </a:blip>
          <a:srcRect/>
          <a:stretch/>
        </p:blipFill>
        <p:spPr>
          <a:xfrm>
            <a:off x="0" y="0"/>
            <a:ext cx="4946903" cy="6858000"/>
          </a:xfrm>
          <a:prstGeom prst="rect">
            <a:avLst/>
          </a:prstGeom>
        </p:spPr>
      </p:pic>
      <p:sp>
        <p:nvSpPr>
          <p:cNvPr id="2" name="Rectangle 1">
            <a:extLst>
              <a:ext uri="{FF2B5EF4-FFF2-40B4-BE49-F238E27FC236}">
                <a16:creationId xmlns:a16="http://schemas.microsoft.com/office/drawing/2014/main" id="{FD89C8BA-195D-DD85-04B4-B25A97321D4B}"/>
              </a:ext>
            </a:extLst>
          </p:cNvPr>
          <p:cNvSpPr>
            <a:spLocks noGrp="1" noRot="1" noMove="1" noResize="1" noEditPoints="1" noAdjustHandles="1" noChangeArrowheads="1" noChangeShapeType="1"/>
          </p:cNvSpPr>
          <p:nvPr/>
        </p:nvSpPr>
        <p:spPr>
          <a:xfrm>
            <a:off x="270364" y="209879"/>
            <a:ext cx="1659020" cy="25739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D07779C-88E6-A89C-19A1-4030B9BD3B09}"/>
              </a:ext>
            </a:extLst>
          </p:cNvPr>
          <p:cNvSpPr txBox="1">
            <a:spLocks noGrp="1" noRot="1" noMove="1" noResize="1" noEditPoints="1" noAdjustHandles="1" noChangeArrowheads="1" noChangeShapeType="1"/>
          </p:cNvSpPr>
          <p:nvPr/>
        </p:nvSpPr>
        <p:spPr>
          <a:xfrm>
            <a:off x="316856" y="209877"/>
            <a:ext cx="1566036" cy="261610"/>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INNOVATION</a:t>
            </a:r>
          </a:p>
        </p:txBody>
      </p:sp>
      <p:sp>
        <p:nvSpPr>
          <p:cNvPr id="5" name="TextBox 4">
            <a:extLst>
              <a:ext uri="{FF2B5EF4-FFF2-40B4-BE49-F238E27FC236}">
                <a16:creationId xmlns:a16="http://schemas.microsoft.com/office/drawing/2014/main" id="{45716D3B-C519-B813-2B03-C043BA26CC11}"/>
              </a:ext>
            </a:extLst>
          </p:cNvPr>
          <p:cNvSpPr txBox="1"/>
          <p:nvPr/>
        </p:nvSpPr>
        <p:spPr>
          <a:xfrm>
            <a:off x="9064587" y="496806"/>
            <a:ext cx="2562685" cy="5893921"/>
          </a:xfrm>
          <a:prstGeom prst="rect">
            <a:avLst/>
          </a:prstGeom>
          <a:noFill/>
        </p:spPr>
        <p:txBody>
          <a:bodyPr wrap="square">
            <a:spAutoFit/>
          </a:bodyPr>
          <a:lstStyle/>
          <a:p>
            <a:pPr marL="171450" indent="-171450">
              <a:spcBef>
                <a:spcPts val="600"/>
              </a:spcBef>
              <a:buFont typeface="Arial" panose="020B0604020202020204" pitchFamily="34" charset="0"/>
              <a:buChar char="•"/>
            </a:pPr>
            <a:r>
              <a:rPr lang="en-US" sz="1100" b="1" i="1" dirty="0">
                <a:latin typeface="Arial" panose="020B0604020202020204" pitchFamily="34" charset="0"/>
                <a:cs typeface="Arial" panose="020B0604020202020204" pitchFamily="34" charset="0"/>
              </a:rPr>
              <a:t>Linda Lee </a:t>
            </a:r>
            <a:r>
              <a:rPr lang="en-US" sz="1100" i="1" dirty="0">
                <a:latin typeface="Arial" panose="020B0604020202020204" pitchFamily="34" charset="0"/>
                <a:cs typeface="Arial" panose="020B0604020202020204" pitchFamily="34" charset="0"/>
              </a:rPr>
              <a:t>developed remediation technologies for forever chemicals, including per- and polyfluoroalkyl substances, compounds recognized for their potentially harmful human health or ecological health effects.</a:t>
            </a:r>
            <a:endParaRPr lang="en-US" sz="11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US" sz="1100" b="1" i="1" dirty="0" err="1">
                <a:latin typeface="Arial" panose="020B0604020202020204" pitchFamily="34" charset="0"/>
                <a:cs typeface="Arial" panose="020B0604020202020204" pitchFamily="34" charset="0"/>
              </a:rPr>
              <a:t>Gebisa</a:t>
            </a:r>
            <a:r>
              <a:rPr lang="en-US" sz="1100" b="1" i="1" dirty="0">
                <a:latin typeface="Arial" panose="020B0604020202020204" pitchFamily="34" charset="0"/>
                <a:cs typeface="Arial" panose="020B0604020202020204" pitchFamily="34" charset="0"/>
              </a:rPr>
              <a:t> </a:t>
            </a:r>
            <a:r>
              <a:rPr lang="en-US" sz="1100" b="1" i="1" dirty="0" err="1">
                <a:latin typeface="Arial" panose="020B0604020202020204" pitchFamily="34" charset="0"/>
                <a:cs typeface="Arial" panose="020B0604020202020204" pitchFamily="34" charset="0"/>
              </a:rPr>
              <a:t>Ejeta</a:t>
            </a:r>
            <a:r>
              <a:rPr lang="en-US" sz="1100" b="1" i="1"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developed sorghum strains that can withstand droughts and parasites, improving food security for hundreds of millions of people in sub-Saharan Africa.</a:t>
            </a:r>
            <a:endParaRPr lang="en-US" sz="11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US" sz="1100" b="1" i="1" dirty="0">
                <a:latin typeface="Arial" panose="020B0604020202020204" pitchFamily="34" charset="0"/>
                <a:cs typeface="Arial" panose="020B0604020202020204" pitchFamily="34" charset="0"/>
              </a:rPr>
              <a:t>Jacqueline </a:t>
            </a:r>
            <a:r>
              <a:rPr lang="en-US" sz="1100" b="1" i="1" dirty="0" err="1">
                <a:latin typeface="Arial" panose="020B0604020202020204" pitchFamily="34" charset="0"/>
                <a:cs typeface="Arial" panose="020B0604020202020204" pitchFamily="34" charset="0"/>
              </a:rPr>
              <a:t>Linnes</a:t>
            </a:r>
            <a:r>
              <a:rPr lang="en-US" sz="1100" b="1" i="1" dirty="0">
                <a:latin typeface="Arial" panose="020B0604020202020204" pitchFamily="34" charset="0"/>
                <a:cs typeface="Arial" panose="020B0604020202020204" pitchFamily="34" charset="0"/>
              </a:rPr>
              <a:t> and Sulma Mohammed </a:t>
            </a:r>
            <a:r>
              <a:rPr lang="en-US" sz="1100" i="1" dirty="0">
                <a:latin typeface="Arial" panose="020B0604020202020204" pitchFamily="34" charset="0"/>
                <a:cs typeface="Arial" panose="020B0604020202020204" pitchFamily="34" charset="0"/>
              </a:rPr>
              <a:t>created a low-cost, point-of-care paper test that could revolutionize cervical cancer detection worldwide.</a:t>
            </a:r>
            <a:endParaRPr lang="en-US" sz="1100" dirty="0">
              <a:latin typeface="Arial" panose="020B0604020202020204" pitchFamily="34" charset="0"/>
              <a:cs typeface="Arial" panose="020B0604020202020204" pitchFamily="34" charset="0"/>
            </a:endParaRPr>
          </a:p>
          <a:p>
            <a:pPr>
              <a:spcBef>
                <a:spcPts val="900"/>
              </a:spcBef>
            </a:pPr>
            <a:r>
              <a:rPr lang="en-US" sz="1100" dirty="0">
                <a:latin typeface="Arial" panose="020B0604020202020204" pitchFamily="34" charset="0"/>
                <a:cs typeface="Arial" panose="020B0604020202020204" pitchFamily="34" charset="0"/>
              </a:rPr>
              <a:t>It’s one thing to make new discoveries daily, but it’s quite another to use them to address some of the world’s most important issues. From global warming to early cancer detection to malaria treatment, we believe in building a better world together. </a:t>
            </a:r>
          </a:p>
          <a:p>
            <a:pPr>
              <a:spcBef>
                <a:spcPts val="900"/>
              </a:spcBef>
            </a:pPr>
            <a:r>
              <a:rPr lang="en-US" sz="1100" dirty="0">
                <a:latin typeface="Arial" panose="020B0604020202020204" pitchFamily="34" charset="0"/>
                <a:cs typeface="Arial" panose="020B0604020202020204" pitchFamily="34" charset="0"/>
              </a:rPr>
              <a:t>By establishing a new strategic focus — Purdue Innovates — we’ve committed to becoming an incubator for faculty, staff, students, alumni, industry partners and investors to come together to bring their ideas and innovations to the marketplace and to the world.</a:t>
            </a:r>
          </a:p>
        </p:txBody>
      </p:sp>
      <p:cxnSp>
        <p:nvCxnSpPr>
          <p:cNvPr id="6" name="Straight Connector 5">
            <a:extLst>
              <a:ext uri="{FF2B5EF4-FFF2-40B4-BE49-F238E27FC236}">
                <a16:creationId xmlns:a16="http://schemas.microsoft.com/office/drawing/2014/main" id="{3BF0690B-9DCA-0BEC-DDA0-93C54D445FE5}"/>
              </a:ext>
            </a:extLst>
          </p:cNvPr>
          <p:cNvCxnSpPr>
            <a:cxnSpLocks noGrp="1" noRot="1" noMove="1" noResize="1" noEditPoints="1" noAdjustHandles="1" noChangeArrowheads="1" noChangeShapeType="1"/>
          </p:cNvCxnSpPr>
          <p:nvPr/>
        </p:nvCxnSpPr>
        <p:spPr>
          <a:xfrm>
            <a:off x="8684327" y="467273"/>
            <a:ext cx="0" cy="6390727"/>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pic>
        <p:nvPicPr>
          <p:cNvPr id="12" name="Picture 11" descr="A black background with yellow lines&#10;&#10;Description automatically generated">
            <a:extLst>
              <a:ext uri="{FF2B5EF4-FFF2-40B4-BE49-F238E27FC236}">
                <a16:creationId xmlns:a16="http://schemas.microsoft.com/office/drawing/2014/main" id="{577E61CA-6923-98E8-D495-8DA8EDC328A6}"/>
              </a:ext>
            </a:extLst>
          </p:cNvPr>
          <p:cNvPicPr>
            <a:picLocks noGrp="1" noRot="1" noChangeAspect="1" noMove="1" noResize="1" noEditPoints="1" noAdjustHandles="1" noChangeArrowheads="1" noChangeShapeType="1" noCrop="1"/>
          </p:cNvPicPr>
          <p:nvPr/>
        </p:nvPicPr>
        <p:blipFill>
          <a:blip r:embed="rId4"/>
          <a:stretch>
            <a:fillRect/>
          </a:stretch>
        </p:blipFill>
        <p:spPr>
          <a:xfrm>
            <a:off x="5023190" y="456387"/>
            <a:ext cx="3339783" cy="2077056"/>
          </a:xfrm>
          <a:prstGeom prst="rect">
            <a:avLst/>
          </a:prstGeom>
        </p:spPr>
      </p:pic>
    </p:spTree>
    <p:extLst>
      <p:ext uri="{BB962C8B-B14F-4D97-AF65-F5344CB8AC3E}">
        <p14:creationId xmlns:p14="http://schemas.microsoft.com/office/powerpoint/2010/main" val="1776024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 name="Picture 16" descr="A person in a lab coat and gloves holding a box&#10;&#10;Description automatically generated">
            <a:extLst>
              <a:ext uri="{FF2B5EF4-FFF2-40B4-BE49-F238E27FC236}">
                <a16:creationId xmlns:a16="http://schemas.microsoft.com/office/drawing/2014/main" id="{DEEC39F5-2CB3-359A-7D7C-2ABFAAD46C5B}"/>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a:ext>
            </a:extLst>
          </a:blip>
          <a:srcRect/>
          <a:stretch/>
        </p:blipFill>
        <p:spPr>
          <a:xfrm>
            <a:off x="4838061" y="0"/>
            <a:ext cx="7353939" cy="6858000"/>
          </a:xfrm>
          <a:prstGeom prst="rect">
            <a:avLst/>
          </a:prstGeom>
        </p:spPr>
      </p:pic>
      <p:sp>
        <p:nvSpPr>
          <p:cNvPr id="2" name="Rectangle 1">
            <a:extLst>
              <a:ext uri="{FF2B5EF4-FFF2-40B4-BE49-F238E27FC236}">
                <a16:creationId xmlns:a16="http://schemas.microsoft.com/office/drawing/2014/main" id="{A76368AC-2B45-6F3E-5A23-D3F980335BD2}"/>
              </a:ext>
            </a:extLst>
          </p:cNvPr>
          <p:cNvSpPr>
            <a:spLocks noGrp="1" noRot="1" noMove="1" noResize="1" noEditPoints="1" noAdjustHandles="1" noChangeArrowheads="1" noChangeShapeType="1"/>
          </p:cNvSpPr>
          <p:nvPr/>
        </p:nvSpPr>
        <p:spPr>
          <a:xfrm>
            <a:off x="270364" y="209879"/>
            <a:ext cx="1610391" cy="25739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C84FB50-330F-0619-3C46-139B6B43B8EE}"/>
              </a:ext>
            </a:extLst>
          </p:cNvPr>
          <p:cNvSpPr txBox="1">
            <a:spLocks noGrp="1" noRot="1" noMove="1" noResize="1" noEditPoints="1" noAdjustHandles="1" noChangeArrowheads="1" noChangeShapeType="1"/>
          </p:cNvSpPr>
          <p:nvPr/>
        </p:nvSpPr>
        <p:spPr>
          <a:xfrm>
            <a:off x="339811" y="209877"/>
            <a:ext cx="1437034" cy="261610"/>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INNOVATION</a:t>
            </a:r>
          </a:p>
        </p:txBody>
      </p:sp>
      <p:grpSp>
        <p:nvGrpSpPr>
          <p:cNvPr id="23" name="Group 22">
            <a:extLst>
              <a:ext uri="{FF2B5EF4-FFF2-40B4-BE49-F238E27FC236}">
                <a16:creationId xmlns:a16="http://schemas.microsoft.com/office/drawing/2014/main" id="{5634C506-825C-6B5D-2D9C-E8C11EA66C68}"/>
              </a:ext>
            </a:extLst>
          </p:cNvPr>
          <p:cNvGrpSpPr>
            <a:grpSpLocks noGrp="1" noUngrp="1" noRot="1" noMove="1" noResize="1"/>
          </p:cNvGrpSpPr>
          <p:nvPr/>
        </p:nvGrpSpPr>
        <p:grpSpPr>
          <a:xfrm>
            <a:off x="4807144" y="-2"/>
            <a:ext cx="2453627" cy="6858002"/>
            <a:chOff x="4807144" y="-2"/>
            <a:chExt cx="2900757" cy="6858002"/>
          </a:xfrm>
        </p:grpSpPr>
        <p:sp>
          <p:nvSpPr>
            <p:cNvPr id="18" name="Rectangle 17">
              <a:extLst>
                <a:ext uri="{FF2B5EF4-FFF2-40B4-BE49-F238E27FC236}">
                  <a16:creationId xmlns:a16="http://schemas.microsoft.com/office/drawing/2014/main" id="{9A3F30D9-12CF-DA4A-4190-E29FCB8429BB}"/>
                </a:ext>
              </a:extLst>
            </p:cNvPr>
            <p:cNvSpPr>
              <a:spLocks noGrp="1" noRot="1" noMove="1" noResize="1" noEditPoints="1" noAdjustHandles="1" noChangeArrowheads="1" noChangeShapeType="1"/>
            </p:cNvSpPr>
            <p:nvPr/>
          </p:nvSpPr>
          <p:spPr>
            <a:xfrm>
              <a:off x="4835141" y="0"/>
              <a:ext cx="2872760" cy="6858000"/>
            </a:xfrm>
            <a:prstGeom prst="rect">
              <a:avLst/>
            </a:prstGeom>
            <a:solidFill>
              <a:srgbClr val="00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60DBBA9-DE2A-E20A-C5F0-F0C05DDFB56F}"/>
                </a:ext>
              </a:extLst>
            </p:cNvPr>
            <p:cNvSpPr>
              <a:spLocks noGrp="1" noRot="1" noMove="1" noResize="1" noEditPoints="1" noAdjustHandles="1" noChangeArrowheads="1" noChangeShapeType="1"/>
            </p:cNvSpPr>
            <p:nvPr/>
          </p:nvSpPr>
          <p:spPr>
            <a:xfrm rot="10800000">
              <a:off x="4807144" y="-2"/>
              <a:ext cx="1288856" cy="6858002"/>
            </a:xfrm>
            <a:prstGeom prst="rect">
              <a:avLst/>
            </a:prstGeom>
            <a:gradFill flip="none" rotWithShape="1">
              <a:gsLst>
                <a:gs pos="0">
                  <a:schemeClr val="tx1">
                    <a:alpha val="89000"/>
                  </a:schemeClr>
                </a:gs>
                <a:gs pos="57000">
                  <a:schemeClr val="tx1">
                    <a:alpha val="60000"/>
                  </a:schemeClr>
                </a:gs>
                <a:gs pos="100000">
                  <a:schemeClr val="tx1">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71E36545-A0B1-44AB-DFC4-8369038C9E29}"/>
              </a:ext>
            </a:extLst>
          </p:cNvPr>
          <p:cNvSpPr txBox="1"/>
          <p:nvPr/>
        </p:nvSpPr>
        <p:spPr>
          <a:xfrm>
            <a:off x="696337" y="2536575"/>
            <a:ext cx="4702977" cy="3624069"/>
          </a:xfrm>
          <a:prstGeom prst="rect">
            <a:avLst/>
          </a:prstGeom>
          <a:noFill/>
        </p:spPr>
        <p:txBody>
          <a:bodyPr wrap="square">
            <a:spAutoFit/>
          </a:bodyPr>
          <a:lstStyle/>
          <a:p>
            <a:pPr>
              <a:spcBef>
                <a:spcPts val="1200"/>
              </a:spcBef>
            </a:pPr>
            <a:r>
              <a:rPr lang="en-US" sz="1100" dirty="0">
                <a:solidFill>
                  <a:schemeClr val="bg1"/>
                </a:solidFill>
                <a:effectLst/>
                <a:latin typeface="Arial" panose="020B0604020202020204" pitchFamily="34" charset="0"/>
                <a:cs typeface="Arial" panose="020B0604020202020204" pitchFamily="34" charset="0"/>
              </a:rPr>
              <a:t>Our top-tier researchers at Purdue benefit from a myriad of resources that bridge the gap between their groundbreaking efforts in the lab and the many intricacies of business law, patents and product promotion that are required to bring a world-changing idea to market. This creates an ecosystem where startups thrive. </a:t>
            </a:r>
          </a:p>
          <a:p>
            <a:pPr>
              <a:spcBef>
                <a:spcPts val="1200"/>
              </a:spcBef>
            </a:pPr>
            <a:r>
              <a:rPr lang="en-US" sz="1100" dirty="0">
                <a:solidFill>
                  <a:schemeClr val="bg1"/>
                </a:solidFill>
                <a:effectLst/>
                <a:latin typeface="Arial" panose="020B0604020202020204" pitchFamily="34" charset="0"/>
                <a:cs typeface="Arial" panose="020B0604020202020204" pitchFamily="34" charset="0"/>
              </a:rPr>
              <a:t>A few notable startups from Purdue include: </a:t>
            </a:r>
          </a:p>
          <a:p>
            <a:pPr marL="171450" indent="-171450">
              <a:spcBef>
                <a:spcPts val="1200"/>
              </a:spcBef>
              <a:buFont typeface="Arial" panose="020B0604020202020204" pitchFamily="34" charset="0"/>
              <a:buChar char="•"/>
            </a:pPr>
            <a:r>
              <a:rPr lang="en-US" sz="1100" b="1" i="1" dirty="0">
                <a:solidFill>
                  <a:schemeClr val="bg1"/>
                </a:solidFill>
                <a:latin typeface="Arial" panose="020B0604020202020204" pitchFamily="34" charset="0"/>
                <a:cs typeface="Arial" panose="020B0604020202020204" pitchFamily="34" charset="0"/>
              </a:rPr>
              <a:t>Umoja Biopharma </a:t>
            </a:r>
            <a:r>
              <a:rPr lang="en-US" sz="1100" i="1" dirty="0">
                <a:solidFill>
                  <a:schemeClr val="bg1"/>
                </a:solidFill>
                <a:latin typeface="Arial" panose="020B0604020202020204" pitchFamily="34" charset="0"/>
                <a:cs typeface="Arial" panose="020B0604020202020204" pitchFamily="34" charset="0"/>
              </a:rPr>
              <a:t>— a Purdue-affiliated biotechnology company focused on using a patient’s own immune cells to kill cancerous cells</a:t>
            </a:r>
            <a:endParaRPr lang="en-US" sz="1100" dirty="0">
              <a:solidFill>
                <a:schemeClr val="bg1"/>
              </a:solidFill>
              <a:latin typeface="Arial" panose="020B0604020202020204" pitchFamily="34" charset="0"/>
              <a:cs typeface="Arial" panose="020B0604020202020204" pitchFamily="34" charset="0"/>
            </a:endParaRPr>
          </a:p>
          <a:p>
            <a:pPr marL="171450" indent="-171450">
              <a:spcBef>
                <a:spcPts val="900"/>
              </a:spcBef>
              <a:buFont typeface="Arial" panose="020B0604020202020204" pitchFamily="34" charset="0"/>
              <a:buChar char="•"/>
            </a:pPr>
            <a:r>
              <a:rPr lang="en-US" sz="1100" b="1" i="1" dirty="0" err="1">
                <a:solidFill>
                  <a:schemeClr val="bg1"/>
                </a:solidFill>
                <a:latin typeface="Arial" panose="020B0604020202020204" pitchFamily="34" charset="0"/>
                <a:cs typeface="Arial" panose="020B0604020202020204" pitchFamily="34" charset="0"/>
              </a:rPr>
              <a:t>Greenshoot</a:t>
            </a:r>
            <a:r>
              <a:rPr lang="en-US" sz="1100" b="1" i="1" dirty="0">
                <a:solidFill>
                  <a:schemeClr val="bg1"/>
                </a:solidFill>
                <a:latin typeface="Arial" panose="020B0604020202020204" pitchFamily="34" charset="0"/>
                <a:cs typeface="Arial" panose="020B0604020202020204" pitchFamily="34" charset="0"/>
              </a:rPr>
              <a:t> Materials </a:t>
            </a:r>
            <a:r>
              <a:rPr lang="en-US" sz="1100" i="1" dirty="0">
                <a:solidFill>
                  <a:schemeClr val="bg1"/>
                </a:solidFill>
                <a:latin typeface="Arial" panose="020B0604020202020204" pitchFamily="34" charset="0"/>
                <a:cs typeface="Arial" panose="020B0604020202020204" pitchFamily="34" charset="0"/>
              </a:rPr>
              <a:t>— a company licensing Purdue technologies to create compostable, nontoxic cellulose-based coatings to replace plastic in food packaging</a:t>
            </a:r>
            <a:endParaRPr lang="en-US" sz="1100" dirty="0">
              <a:solidFill>
                <a:schemeClr val="bg1"/>
              </a:solidFill>
              <a:latin typeface="Arial" panose="020B0604020202020204" pitchFamily="34" charset="0"/>
              <a:cs typeface="Arial" panose="020B0604020202020204" pitchFamily="34" charset="0"/>
            </a:endParaRPr>
          </a:p>
          <a:p>
            <a:pPr marL="171450" indent="-171450">
              <a:spcBef>
                <a:spcPts val="900"/>
              </a:spcBef>
              <a:buFont typeface="Arial" panose="020B0604020202020204" pitchFamily="34" charset="0"/>
              <a:buChar char="•"/>
            </a:pPr>
            <a:r>
              <a:rPr lang="en-US" sz="1100" b="1" i="1" dirty="0" err="1">
                <a:solidFill>
                  <a:schemeClr val="bg1"/>
                </a:solidFill>
                <a:latin typeface="Arial" panose="020B0604020202020204" pitchFamily="34" charset="0"/>
                <a:cs typeface="Arial" panose="020B0604020202020204" pitchFamily="34" charset="0"/>
              </a:rPr>
              <a:t>Ixana</a:t>
            </a:r>
            <a:r>
              <a:rPr lang="en-US" sz="1100" b="1" i="1" dirty="0">
                <a:solidFill>
                  <a:schemeClr val="bg1"/>
                </a:solidFill>
                <a:latin typeface="Arial" panose="020B0604020202020204" pitchFamily="34" charset="0"/>
                <a:cs typeface="Arial" panose="020B0604020202020204" pitchFamily="34" charset="0"/>
              </a:rPr>
              <a:t> </a:t>
            </a:r>
            <a:r>
              <a:rPr lang="en-US" sz="1100" i="1" dirty="0">
                <a:solidFill>
                  <a:schemeClr val="bg1"/>
                </a:solidFill>
                <a:latin typeface="Arial" panose="020B0604020202020204" pitchFamily="34" charset="0"/>
                <a:cs typeface="Arial" panose="020B0604020202020204" pitchFamily="34" charset="0"/>
              </a:rPr>
              <a:t>— a Purdue-affiliated company that is developing wearable smart devices that securely and efficiently communicate using touch and the naturally conductive properties of the wearer’s body</a:t>
            </a:r>
            <a:endParaRPr lang="en-US" sz="1100" dirty="0">
              <a:solidFill>
                <a:schemeClr val="bg1"/>
              </a:solidFill>
              <a:latin typeface="Arial" panose="020B0604020202020204" pitchFamily="34" charset="0"/>
              <a:cs typeface="Arial" panose="020B0604020202020204" pitchFamily="34" charset="0"/>
            </a:endParaRPr>
          </a:p>
          <a:p>
            <a:pPr marL="171450" indent="-171450">
              <a:spcBef>
                <a:spcPts val="900"/>
              </a:spcBef>
              <a:buFont typeface="Arial" panose="020B0604020202020204" pitchFamily="34" charset="0"/>
              <a:buChar char="•"/>
            </a:pPr>
            <a:r>
              <a:rPr lang="en-US" sz="1100" b="1" i="1" dirty="0" err="1">
                <a:solidFill>
                  <a:schemeClr val="bg1"/>
                </a:solidFill>
                <a:latin typeface="Arial" panose="020B0604020202020204" pitchFamily="34" charset="0"/>
                <a:cs typeface="Arial" panose="020B0604020202020204" pitchFamily="34" charset="0"/>
              </a:rPr>
              <a:t>Eradivir</a:t>
            </a:r>
            <a:r>
              <a:rPr lang="en-US" sz="1100" b="1" i="1" dirty="0">
                <a:solidFill>
                  <a:schemeClr val="bg1"/>
                </a:solidFill>
                <a:latin typeface="Arial" panose="020B0604020202020204" pitchFamily="34" charset="0"/>
                <a:cs typeface="Arial" panose="020B0604020202020204" pitchFamily="34" charset="0"/>
              </a:rPr>
              <a:t> </a:t>
            </a:r>
            <a:r>
              <a:rPr lang="en-US" sz="1100" i="1" dirty="0">
                <a:solidFill>
                  <a:schemeClr val="bg1"/>
                </a:solidFill>
                <a:latin typeface="Arial" panose="020B0604020202020204" pitchFamily="34" charset="0"/>
                <a:cs typeface="Arial" panose="020B0604020202020204" pitchFamily="34" charset="0"/>
              </a:rPr>
              <a:t>— a Purdue-developed biotechnology company that leverages small molecule targeting technology to increase the effectiveness of immunotherapies for viral infections like influenza</a:t>
            </a:r>
            <a:endParaRPr lang="en-US" sz="1100"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60A3054-2E87-B50C-DF7A-4D3E41894E25}"/>
              </a:ext>
            </a:extLst>
          </p:cNvPr>
          <p:cNvSpPr txBox="1"/>
          <p:nvPr/>
        </p:nvSpPr>
        <p:spPr>
          <a:xfrm>
            <a:off x="683191" y="1106204"/>
            <a:ext cx="5973103" cy="1297791"/>
          </a:xfrm>
          <a:prstGeom prst="rect">
            <a:avLst/>
          </a:prstGeom>
          <a:noFill/>
        </p:spPr>
        <p:txBody>
          <a:bodyPr wrap="square" rtlCol="0">
            <a:spAutoFit/>
          </a:bodyPr>
          <a:lstStyle/>
          <a:p>
            <a:pPr>
              <a:lnSpc>
                <a:spcPts val="4680"/>
              </a:lnSpc>
            </a:pPr>
            <a:r>
              <a:rPr lang="en-US" sz="4000" b="1" dirty="0">
                <a:solidFill>
                  <a:srgbClr val="CEB992"/>
                </a:solidFill>
                <a:latin typeface="Arial" panose="020B0604020202020204" pitchFamily="34" charset="0"/>
                <a:cs typeface="Arial" panose="020B0604020202020204" pitchFamily="34" charset="0"/>
              </a:rPr>
              <a:t>Where World-Changing Ideas Come to Life</a:t>
            </a:r>
          </a:p>
        </p:txBody>
      </p:sp>
    </p:spTree>
    <p:extLst>
      <p:ext uri="{BB962C8B-B14F-4D97-AF65-F5344CB8AC3E}">
        <p14:creationId xmlns:p14="http://schemas.microsoft.com/office/powerpoint/2010/main" val="3050825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E16270F-FAE4-4267-DE9D-ED39499A412F}"/>
            </a:ext>
          </a:extLst>
        </p:cNvPr>
        <p:cNvGrpSpPr/>
        <p:nvPr/>
      </p:nvGrpSpPr>
      <p:grpSpPr>
        <a:xfrm>
          <a:off x="0" y="0"/>
          <a:ext cx="0" cy="0"/>
          <a:chOff x="0" y="0"/>
          <a:chExt cx="0" cy="0"/>
        </a:xfrm>
      </p:grpSpPr>
      <p:pic>
        <p:nvPicPr>
          <p:cNvPr id="9" name="Picture 8" descr="A few people in lab coats looking through a microscope&#10;&#10;AI-generated content may be incorrect.">
            <a:extLst>
              <a:ext uri="{FF2B5EF4-FFF2-40B4-BE49-F238E27FC236}">
                <a16:creationId xmlns:a16="http://schemas.microsoft.com/office/drawing/2014/main" id="{7854E7C4-F60B-8D8B-4B29-2A8FC1A52B7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a:stretch>
            <a:fillRect/>
          </a:stretch>
        </p:blipFill>
        <p:spPr>
          <a:xfrm>
            <a:off x="0" y="0"/>
            <a:ext cx="6690302" cy="6858000"/>
          </a:xfrm>
          <a:prstGeom prst="rect">
            <a:avLst/>
          </a:prstGeom>
        </p:spPr>
      </p:pic>
      <p:sp>
        <p:nvSpPr>
          <p:cNvPr id="2" name="Rectangle 1">
            <a:extLst>
              <a:ext uri="{FF2B5EF4-FFF2-40B4-BE49-F238E27FC236}">
                <a16:creationId xmlns:a16="http://schemas.microsoft.com/office/drawing/2014/main" id="{41B1ACFC-4E4C-D090-BD28-95427A818E0D}"/>
              </a:ext>
            </a:extLst>
          </p:cNvPr>
          <p:cNvSpPr>
            <a:spLocks noGrp="1" noRot="1" noMove="1" noResize="1" noEditPoints="1" noAdjustHandles="1" noChangeArrowheads="1" noChangeShapeType="1"/>
          </p:cNvSpPr>
          <p:nvPr/>
        </p:nvSpPr>
        <p:spPr>
          <a:xfrm>
            <a:off x="270364" y="209879"/>
            <a:ext cx="1610391" cy="25739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F50135D-30AD-7F0A-047A-73FE0719C4A1}"/>
              </a:ext>
            </a:extLst>
          </p:cNvPr>
          <p:cNvSpPr txBox="1">
            <a:spLocks noGrp="1" noRot="1" noMove="1" noResize="1" noEditPoints="1" noAdjustHandles="1" noChangeArrowheads="1" noChangeShapeType="1"/>
          </p:cNvSpPr>
          <p:nvPr/>
        </p:nvSpPr>
        <p:spPr>
          <a:xfrm>
            <a:off x="339811" y="209877"/>
            <a:ext cx="1437034" cy="261610"/>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INNOVATION</a:t>
            </a:r>
          </a:p>
        </p:txBody>
      </p:sp>
      <p:sp>
        <p:nvSpPr>
          <p:cNvPr id="18" name="Rectangle 17">
            <a:extLst>
              <a:ext uri="{FF2B5EF4-FFF2-40B4-BE49-F238E27FC236}">
                <a16:creationId xmlns:a16="http://schemas.microsoft.com/office/drawing/2014/main" id="{7D225AD6-8BE8-B85D-F57D-91ADE07C068E}"/>
              </a:ext>
            </a:extLst>
          </p:cNvPr>
          <p:cNvSpPr>
            <a:spLocks noGrp="1" noRot="1" noMove="1" noResize="1" noEditPoints="1" noAdjustHandles="1" noChangeArrowheads="1" noChangeShapeType="1"/>
          </p:cNvSpPr>
          <p:nvPr/>
        </p:nvSpPr>
        <p:spPr>
          <a:xfrm rot="5400000">
            <a:off x="2202394" y="2255303"/>
            <a:ext cx="2402407" cy="6807201"/>
          </a:xfrm>
          <a:prstGeom prst="rect">
            <a:avLst/>
          </a:prstGeom>
          <a:gradFill flip="none" rotWithShape="1">
            <a:gsLst>
              <a:gs pos="0">
                <a:schemeClr val="tx1">
                  <a:alpha val="89000"/>
                </a:schemeClr>
              </a:gs>
              <a:gs pos="57000">
                <a:schemeClr val="tx1">
                  <a:alpha val="60000"/>
                </a:schemeClr>
              </a:gs>
              <a:gs pos="100000">
                <a:schemeClr val="tx1">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6AB6908-1428-83A4-16C3-83A7B12AC690}"/>
              </a:ext>
            </a:extLst>
          </p:cNvPr>
          <p:cNvSpPr>
            <a:spLocks noGrp="1" noRot="1" noMove="1" noResize="1" noEditPoints="1" noAdjustHandles="1" noChangeArrowheads="1" noChangeShapeType="1"/>
          </p:cNvSpPr>
          <p:nvPr/>
        </p:nvSpPr>
        <p:spPr>
          <a:xfrm>
            <a:off x="3698643" y="0"/>
            <a:ext cx="3050107" cy="6858000"/>
          </a:xfrm>
          <a:prstGeom prst="rect">
            <a:avLst/>
          </a:prstGeom>
          <a:gradFill flip="none" rotWithShape="1">
            <a:gsLst>
              <a:gs pos="0">
                <a:schemeClr val="tx1">
                  <a:alpha val="89000"/>
                </a:schemeClr>
              </a:gs>
              <a:gs pos="57000">
                <a:schemeClr val="tx1">
                  <a:alpha val="60000"/>
                </a:schemeClr>
              </a:gs>
              <a:gs pos="100000">
                <a:schemeClr val="tx1">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background with white text&#10;&#10;AI-generated content may be incorrect.">
            <a:extLst>
              <a:ext uri="{FF2B5EF4-FFF2-40B4-BE49-F238E27FC236}">
                <a16:creationId xmlns:a16="http://schemas.microsoft.com/office/drawing/2014/main" id="{2DA6905B-1A29-0E51-B24A-EF5FA17AE026}"/>
              </a:ext>
            </a:extLst>
          </p:cNvPr>
          <p:cNvPicPr>
            <a:picLocks noGrp="1" noRot="1" noChangeAspect="1" noMove="1" noResize="1" noEditPoints="1" noAdjustHandles="1" noChangeArrowheads="1" noChangeShapeType="1" noCrop="1"/>
          </p:cNvPicPr>
          <p:nvPr/>
        </p:nvPicPr>
        <p:blipFill>
          <a:blip r:embed="rId4"/>
          <a:stretch>
            <a:fillRect/>
          </a:stretch>
        </p:blipFill>
        <p:spPr>
          <a:xfrm>
            <a:off x="270364" y="467273"/>
            <a:ext cx="5664200" cy="1410149"/>
          </a:xfrm>
          <a:prstGeom prst="rect">
            <a:avLst/>
          </a:prstGeom>
        </p:spPr>
      </p:pic>
      <p:sp>
        <p:nvSpPr>
          <p:cNvPr id="12" name="TextBox 11">
            <a:extLst>
              <a:ext uri="{FF2B5EF4-FFF2-40B4-BE49-F238E27FC236}">
                <a16:creationId xmlns:a16="http://schemas.microsoft.com/office/drawing/2014/main" id="{ADA9A8A2-AD41-D1CE-34C6-29E2379F6E54}"/>
              </a:ext>
            </a:extLst>
          </p:cNvPr>
          <p:cNvSpPr txBox="1">
            <a:spLocks noGrp="1" noRot="1" noMove="1" noResize="1" noEditPoints="1" noAdjustHandles="1" noChangeArrowheads="1" noChangeShapeType="1"/>
          </p:cNvSpPr>
          <p:nvPr/>
        </p:nvSpPr>
        <p:spPr>
          <a:xfrm>
            <a:off x="115912" y="5356699"/>
            <a:ext cx="5973103" cy="1077218"/>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We Come Together for Lifesaving Research</a:t>
            </a:r>
          </a:p>
        </p:txBody>
      </p:sp>
      <p:pic>
        <p:nvPicPr>
          <p:cNvPr id="3" name="Picture 2" descr="A black and white text on a black background&#10;&#10;AI-generated content may be incorrect.">
            <a:extLst>
              <a:ext uri="{FF2B5EF4-FFF2-40B4-BE49-F238E27FC236}">
                <a16:creationId xmlns:a16="http://schemas.microsoft.com/office/drawing/2014/main" id="{AB613906-905D-8E43-115E-7A9FF6897D19}"/>
              </a:ext>
            </a:extLst>
          </p:cNvPr>
          <p:cNvPicPr>
            <a:picLocks noChangeAspect="1"/>
          </p:cNvPicPr>
          <p:nvPr/>
        </p:nvPicPr>
        <p:blipFill>
          <a:blip r:embed="rId5">
            <a:extLst>
              <a:ext uri="{28A0092B-C50C-407E-A947-70E740481C1C}">
                <a14:useLocalDpi xmlns:a14="http://schemas.microsoft.com/office/drawing/2010/main"/>
              </a:ext>
            </a:extLst>
          </a:blip>
          <a:srcRect t="-4"/>
          <a:stretch>
            <a:fillRect/>
          </a:stretch>
        </p:blipFill>
        <p:spPr>
          <a:xfrm>
            <a:off x="5192240" y="1114462"/>
            <a:ext cx="4325054" cy="4106199"/>
          </a:xfrm>
          <a:prstGeom prst="rect">
            <a:avLst/>
          </a:prstGeom>
        </p:spPr>
      </p:pic>
      <p:pic>
        <p:nvPicPr>
          <p:cNvPr id="20" name="Picture 19" descr="A black and white text on a black background&#10;&#10;AI-generated content may be incorrect.">
            <a:extLst>
              <a:ext uri="{FF2B5EF4-FFF2-40B4-BE49-F238E27FC236}">
                <a16:creationId xmlns:a16="http://schemas.microsoft.com/office/drawing/2014/main" id="{611EDB1B-ACAF-9B25-774C-D1AFFFED0239}"/>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a:xfrm>
            <a:off x="8168953" y="1662739"/>
            <a:ext cx="4325054" cy="3827954"/>
          </a:xfrm>
          <a:prstGeom prst="rect">
            <a:avLst/>
          </a:prstGeom>
        </p:spPr>
      </p:pic>
    </p:spTree>
    <p:extLst>
      <p:ext uri="{BB962C8B-B14F-4D97-AF65-F5344CB8AC3E}">
        <p14:creationId xmlns:p14="http://schemas.microsoft.com/office/powerpoint/2010/main" val="1777651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black and gold text with white text&#10;&#10;AI-generated content may be incorrect.">
            <a:extLst>
              <a:ext uri="{FF2B5EF4-FFF2-40B4-BE49-F238E27FC236}">
                <a16:creationId xmlns:a16="http://schemas.microsoft.com/office/drawing/2014/main" id="{4CFD7882-ECB1-929E-37C7-A3C8202DDF84}"/>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5278FEB1-BFC9-DBE7-5E2D-1F68B7B5D510}"/>
              </a:ext>
            </a:extLst>
          </p:cNvPr>
          <p:cNvSpPr/>
          <p:nvPr/>
        </p:nvSpPr>
        <p:spPr>
          <a:xfrm>
            <a:off x="270364" y="209879"/>
            <a:ext cx="2043068" cy="25739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63F0B28C-97F3-2AE6-5F31-751B6632AC9D}"/>
              </a:ext>
            </a:extLst>
          </p:cNvPr>
          <p:cNvSpPr txBox="1"/>
          <p:nvPr/>
        </p:nvSpPr>
        <p:spPr>
          <a:xfrm>
            <a:off x="346651" y="209877"/>
            <a:ext cx="1928560" cy="261610"/>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A GLOBAL NETWORK</a:t>
            </a:r>
          </a:p>
        </p:txBody>
      </p:sp>
      <p:sp>
        <p:nvSpPr>
          <p:cNvPr id="11" name="TextBox 10">
            <a:extLst>
              <a:ext uri="{FF2B5EF4-FFF2-40B4-BE49-F238E27FC236}">
                <a16:creationId xmlns:a16="http://schemas.microsoft.com/office/drawing/2014/main" id="{D7DBEBDD-FD6E-4F89-B4D7-68887ED39E0E}"/>
              </a:ext>
            </a:extLst>
          </p:cNvPr>
          <p:cNvSpPr txBox="1"/>
          <p:nvPr/>
        </p:nvSpPr>
        <p:spPr>
          <a:xfrm>
            <a:off x="1093031" y="1613118"/>
            <a:ext cx="4547821" cy="1554272"/>
          </a:xfrm>
          <a:prstGeom prst="rect">
            <a:avLst/>
          </a:prstGeom>
          <a:noFill/>
        </p:spPr>
        <p:txBody>
          <a:bodyPr wrap="square" rtlCol="0">
            <a:spAutoFit/>
          </a:bodyPr>
          <a:lstStyle/>
          <a:p>
            <a:pPr algn="ctr">
              <a:lnSpc>
                <a:spcPts val="5680"/>
              </a:lnSpc>
            </a:pPr>
            <a:r>
              <a:rPr lang="en-US" sz="5400" b="1" dirty="0">
                <a:solidFill>
                  <a:schemeClr val="bg1"/>
                </a:solidFill>
                <a:latin typeface="Arial" panose="020B0604020202020204" pitchFamily="34" charset="0"/>
                <a:cs typeface="Arial" panose="020B0604020202020204" pitchFamily="34" charset="0"/>
              </a:rPr>
              <a:t>Over 108,000 Strong</a:t>
            </a:r>
          </a:p>
        </p:txBody>
      </p:sp>
      <p:sp>
        <p:nvSpPr>
          <p:cNvPr id="12" name="TextBox 11">
            <a:extLst>
              <a:ext uri="{FF2B5EF4-FFF2-40B4-BE49-F238E27FC236}">
                <a16:creationId xmlns:a16="http://schemas.microsoft.com/office/drawing/2014/main" id="{3E316515-EE9E-7385-F6F6-1DFCDF148A6B}"/>
              </a:ext>
            </a:extLst>
          </p:cNvPr>
          <p:cNvSpPr txBox="1"/>
          <p:nvPr/>
        </p:nvSpPr>
        <p:spPr>
          <a:xfrm>
            <a:off x="2154050" y="3319798"/>
            <a:ext cx="2425781" cy="338554"/>
          </a:xfrm>
          <a:prstGeom prst="rect">
            <a:avLst/>
          </a:prstGeom>
          <a:noFill/>
        </p:spPr>
        <p:txBody>
          <a:bodyPr wrap="square">
            <a:spAutoFit/>
          </a:bodyPr>
          <a:lstStyle/>
          <a:p>
            <a:pPr algn="ctr"/>
            <a:r>
              <a:rPr lang="en-US" sz="1600" b="1" i="1" dirty="0">
                <a:solidFill>
                  <a:srgbClr val="CEB992"/>
                </a:solidFill>
                <a:effectLst/>
                <a:latin typeface="Arial" panose="020B0604020202020204" pitchFamily="34" charset="0"/>
                <a:cs typeface="Arial" panose="020B0604020202020204" pitchFamily="34" charset="0"/>
              </a:rPr>
              <a:t>Fall 2025 Enrollment</a:t>
            </a:r>
            <a:endParaRPr lang="en-US" sz="1600" b="1" i="1" dirty="0">
              <a:solidFill>
                <a:srgbClr val="CEB992"/>
              </a:solidFill>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958D9250-2350-E0EE-89BE-86A1F99F5537}"/>
              </a:ext>
            </a:extLst>
          </p:cNvPr>
          <p:cNvCxnSpPr>
            <a:cxnSpLocks/>
          </p:cNvCxnSpPr>
          <p:nvPr/>
        </p:nvCxnSpPr>
        <p:spPr>
          <a:xfrm flipH="1">
            <a:off x="3136027" y="3246646"/>
            <a:ext cx="450369" cy="0"/>
          </a:xfrm>
          <a:prstGeom prst="line">
            <a:avLst/>
          </a:prstGeom>
          <a:ln w="28575">
            <a:solidFill>
              <a:srgbClr val="CEB99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12B5DB39-7A70-3461-6382-7EF1891B602B}"/>
              </a:ext>
            </a:extLst>
          </p:cNvPr>
          <p:cNvCxnSpPr>
            <a:cxnSpLocks/>
          </p:cNvCxnSpPr>
          <p:nvPr/>
        </p:nvCxnSpPr>
        <p:spPr>
          <a:xfrm>
            <a:off x="6101716" y="580644"/>
            <a:ext cx="0" cy="5696712"/>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5300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2D4F6A-1B3D-AD44-2F21-F0CE9B7C54EF}"/>
              </a:ext>
            </a:extLst>
          </p:cNvPr>
          <p:cNvSpPr txBox="1"/>
          <p:nvPr/>
        </p:nvSpPr>
        <p:spPr>
          <a:xfrm>
            <a:off x="6019067" y="1144273"/>
            <a:ext cx="2428248" cy="4893647"/>
          </a:xfrm>
          <a:prstGeom prst="rect">
            <a:avLst/>
          </a:prstGeom>
          <a:noFill/>
        </p:spPr>
        <p:txBody>
          <a:bodyPr wrap="square">
            <a:spAutoFit/>
          </a:bodyPr>
          <a:lstStyle/>
          <a:p>
            <a:pPr>
              <a:spcBef>
                <a:spcPts val="600"/>
              </a:spcBef>
            </a:pPr>
            <a:r>
              <a:rPr lang="en-US" sz="1100" b="1" dirty="0">
                <a:effectLst/>
                <a:latin typeface="Arial" panose="020B0604020202020204" pitchFamily="34" charset="0"/>
                <a:cs typeface="Arial" panose="020B0604020202020204" pitchFamily="34" charset="0"/>
              </a:rPr>
              <a:t>We are proud of the community that grows here. Purdue brings together students from every background, every perspective and every walk of life to uncover new knowledge, understand who we are as individuals and create meaningful change that will transform the world. </a:t>
            </a:r>
            <a:endParaRPr lang="en-US" sz="1100" dirty="0">
              <a:effectLst/>
              <a:latin typeface="Arial" panose="020B0604020202020204" pitchFamily="34" charset="0"/>
              <a:cs typeface="Arial" panose="020B0604020202020204" pitchFamily="34" charset="0"/>
            </a:endParaRPr>
          </a:p>
          <a:p>
            <a:pPr>
              <a:spcBef>
                <a:spcPts val="1200"/>
              </a:spcBef>
            </a:pPr>
            <a:r>
              <a:rPr lang="en-US" sz="1100" b="1" dirty="0">
                <a:effectLst/>
                <a:latin typeface="Arial" panose="020B0604020202020204" pitchFamily="34" charset="0"/>
                <a:cs typeface="Arial" panose="020B0604020202020204" pitchFamily="34" charset="0"/>
              </a:rPr>
              <a:t>The complete </a:t>
            </a:r>
            <a:r>
              <a:rPr lang="en-US" sz="1100" b="1" dirty="0">
                <a:latin typeface="Arial" panose="020B0604020202020204" pitchFamily="34" charset="0"/>
                <a:cs typeface="Arial" panose="020B0604020202020204" pitchFamily="34" charset="0"/>
              </a:rPr>
              <a:t>u</a:t>
            </a:r>
            <a:r>
              <a:rPr lang="en-US" sz="1100" b="1" dirty="0">
                <a:effectLst/>
                <a:latin typeface="Arial" panose="020B0604020202020204" pitchFamily="34" charset="0"/>
                <a:cs typeface="Arial" panose="020B0604020202020204" pitchFamily="34" charset="0"/>
              </a:rPr>
              <a:t>niversity </a:t>
            </a:r>
            <a:r>
              <a:rPr lang="en-US" sz="1100" b="1" dirty="0">
                <a:latin typeface="Arial" panose="020B0604020202020204" pitchFamily="34" charset="0"/>
                <a:cs typeface="Arial" panose="020B0604020202020204" pitchFamily="34" charset="0"/>
              </a:rPr>
              <a:t>e</a:t>
            </a:r>
            <a:r>
              <a:rPr lang="en-US" sz="1100" b="1" dirty="0">
                <a:effectLst/>
                <a:latin typeface="Arial" panose="020B0604020202020204" pitchFamily="34" charset="0"/>
                <a:cs typeface="Arial" panose="020B0604020202020204" pitchFamily="34" charset="0"/>
              </a:rPr>
              <a:t>xperience</a:t>
            </a:r>
            <a:endParaRPr lang="en-US" sz="1100" dirty="0">
              <a:effectLst/>
              <a:latin typeface="Arial" panose="020B0604020202020204" pitchFamily="34" charset="0"/>
              <a:cs typeface="Arial" panose="020B0604020202020204" pitchFamily="34" charset="0"/>
            </a:endParaRPr>
          </a:p>
          <a:p>
            <a:pPr>
              <a:spcBef>
                <a:spcPts val="600"/>
              </a:spcBef>
            </a:pPr>
            <a:r>
              <a:rPr lang="en-US" sz="1100" dirty="0">
                <a:latin typeface="Arial" panose="020B0604020202020204" pitchFamily="34" charset="0"/>
                <a:cs typeface="Arial" panose="020B0604020202020204" pitchFamily="34" charset="0"/>
              </a:rPr>
              <a:t>In our university residences, students learn and grow through the relationships they make, becoming a close-knit community of civic-minded global citizens. With unique educational opportunities, cultural centers, recreation and clubs, access to faculty members, and proximity to a wealth of campus resources, every Purdue student has room to focus on their goals while getting the full collegiate experience, all in one place. Our Division I athletics bring a kinetic atmosphere to campus on game day that’s impossible to re-create.</a:t>
            </a:r>
          </a:p>
        </p:txBody>
      </p:sp>
      <p:sp>
        <p:nvSpPr>
          <p:cNvPr id="5" name="Rectangle 4">
            <a:extLst>
              <a:ext uri="{FF2B5EF4-FFF2-40B4-BE49-F238E27FC236}">
                <a16:creationId xmlns:a16="http://schemas.microsoft.com/office/drawing/2014/main" id="{1461C3A5-9BE0-3D04-E409-4F7CAA6CC402}"/>
              </a:ext>
            </a:extLst>
          </p:cNvPr>
          <p:cNvSpPr/>
          <p:nvPr/>
        </p:nvSpPr>
        <p:spPr>
          <a:xfrm>
            <a:off x="270363" y="214093"/>
            <a:ext cx="2216805" cy="25739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B20129D-0A7E-EFA0-985D-D4FC0A8C204E}"/>
              </a:ext>
            </a:extLst>
          </p:cNvPr>
          <p:cNvSpPr txBox="1"/>
          <p:nvPr/>
        </p:nvSpPr>
        <p:spPr>
          <a:xfrm>
            <a:off x="346650" y="209877"/>
            <a:ext cx="2092559" cy="261610"/>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COMMUNITY &amp; CULTURE</a:t>
            </a:r>
          </a:p>
        </p:txBody>
      </p:sp>
      <p:pic>
        <p:nvPicPr>
          <p:cNvPr id="8" name="Picture 7" descr="A black background with a yellow rectangle&#10;&#10;Description automatically generated">
            <a:extLst>
              <a:ext uri="{FF2B5EF4-FFF2-40B4-BE49-F238E27FC236}">
                <a16:creationId xmlns:a16="http://schemas.microsoft.com/office/drawing/2014/main" id="{F5944EA6-1B6E-CADE-B4BD-BE0D300B3FF9}"/>
              </a:ext>
            </a:extLst>
          </p:cNvPr>
          <p:cNvPicPr>
            <a:picLocks noChangeAspect="1"/>
          </p:cNvPicPr>
          <p:nvPr/>
        </p:nvPicPr>
        <p:blipFill>
          <a:blip r:embed="rId3"/>
          <a:stretch>
            <a:fillRect/>
          </a:stretch>
        </p:blipFill>
        <p:spPr>
          <a:xfrm>
            <a:off x="346651" y="2127743"/>
            <a:ext cx="4764842" cy="2963319"/>
          </a:xfrm>
          <a:prstGeom prst="rect">
            <a:avLst/>
          </a:prstGeom>
        </p:spPr>
      </p:pic>
      <p:sp>
        <p:nvSpPr>
          <p:cNvPr id="10" name="TextBox 9">
            <a:extLst>
              <a:ext uri="{FF2B5EF4-FFF2-40B4-BE49-F238E27FC236}">
                <a16:creationId xmlns:a16="http://schemas.microsoft.com/office/drawing/2014/main" id="{AA2FBB70-F45F-CC79-B4A0-2C8638C2D8E4}"/>
              </a:ext>
            </a:extLst>
          </p:cNvPr>
          <p:cNvSpPr txBox="1"/>
          <p:nvPr/>
        </p:nvSpPr>
        <p:spPr>
          <a:xfrm>
            <a:off x="9048406" y="1146928"/>
            <a:ext cx="2428247" cy="4632037"/>
          </a:xfrm>
          <a:prstGeom prst="rect">
            <a:avLst/>
          </a:prstGeom>
          <a:noFill/>
        </p:spPr>
        <p:txBody>
          <a:bodyPr wrap="square">
            <a:spAutoFit/>
          </a:bodyPr>
          <a:lstStyle/>
          <a:p>
            <a:pPr>
              <a:spcBef>
                <a:spcPts val="600"/>
              </a:spcBef>
            </a:pPr>
            <a:r>
              <a:rPr lang="en-US" sz="1100" b="1" dirty="0">
                <a:effectLst/>
                <a:latin typeface="Arial" panose="020B0604020202020204" pitchFamily="34" charset="0"/>
                <a:cs typeface="Arial" panose="020B0604020202020204" pitchFamily="34" charset="0"/>
              </a:rPr>
              <a:t>Living and learning </a:t>
            </a:r>
            <a:r>
              <a:rPr lang="en-US" sz="1100" b="1" dirty="0">
                <a:latin typeface="Arial" panose="020B0604020202020204" pitchFamily="34" charset="0"/>
                <a:cs typeface="Arial" panose="020B0604020202020204" pitchFamily="34" charset="0"/>
              </a:rPr>
              <a:t>t</a:t>
            </a:r>
            <a:r>
              <a:rPr lang="en-US" sz="1100" b="1" dirty="0">
                <a:effectLst/>
                <a:latin typeface="Arial" panose="020B0604020202020204" pitchFamily="34" charset="0"/>
                <a:cs typeface="Arial" panose="020B0604020202020204" pitchFamily="34" charset="0"/>
              </a:rPr>
              <a:t>ogether</a:t>
            </a:r>
            <a:endParaRPr lang="en-US" sz="1100" dirty="0">
              <a:effectLst/>
              <a:latin typeface="Arial" panose="020B0604020202020204" pitchFamily="34" charset="0"/>
              <a:cs typeface="Arial" panose="020B0604020202020204" pitchFamily="34" charset="0"/>
            </a:endParaRPr>
          </a:p>
          <a:p>
            <a:pPr>
              <a:spcBef>
                <a:spcPts val="600"/>
              </a:spcBef>
            </a:pPr>
            <a:r>
              <a:rPr lang="en-US" sz="1100" dirty="0">
                <a:effectLst/>
                <a:latin typeface="Arial" panose="020B0604020202020204" pitchFamily="34" charset="0"/>
                <a:cs typeface="Arial" panose="020B0604020202020204" pitchFamily="34" charset="0"/>
              </a:rPr>
              <a:t>Students also have the opportunity to incorporate collaborative learning into their Purdue experience through learning communities. For example, our John Martinson Honors College and Residences enables 850 honors students to live and learn together within 20,000 square feet of academic space.</a:t>
            </a:r>
          </a:p>
          <a:p>
            <a:pPr>
              <a:spcBef>
                <a:spcPts val="1200"/>
              </a:spcBef>
            </a:pPr>
            <a:r>
              <a:rPr lang="en-US" sz="1100" b="1" dirty="0">
                <a:effectLst/>
                <a:latin typeface="Arial" panose="020B0604020202020204" pitchFamily="34" charset="0"/>
                <a:cs typeface="Arial" panose="020B0604020202020204" pitchFamily="34" charset="0"/>
              </a:rPr>
              <a:t>Engagement beyond the classroom</a:t>
            </a:r>
            <a:endParaRPr lang="en-US" sz="1100" dirty="0">
              <a:effectLst/>
              <a:latin typeface="Arial" panose="020B0604020202020204" pitchFamily="34" charset="0"/>
              <a:cs typeface="Arial" panose="020B0604020202020204" pitchFamily="34" charset="0"/>
            </a:endParaRPr>
          </a:p>
          <a:p>
            <a:pPr>
              <a:spcBef>
                <a:spcPts val="600"/>
              </a:spcBef>
            </a:pPr>
            <a:r>
              <a:rPr lang="en-US" sz="1100" dirty="0">
                <a:latin typeface="Arial" panose="020B0604020202020204" pitchFamily="34" charset="0"/>
                <a:cs typeface="Arial" panose="020B0604020202020204" pitchFamily="34" charset="0"/>
              </a:rPr>
              <a:t>Students not only have the chance to gain new experiences on our campuses but are also able to take part in critical industries across the country. Companies like Lilly, Elanco Animal Health, Beck’s Hybrids, Kiewit Corp., Caterpillar, Dallara and more have partnered with Purdue to offer internships, co-ops and involvement programs that give students the opportunity to gain on-the-job experience and one-of-a-kind networking.</a:t>
            </a:r>
          </a:p>
        </p:txBody>
      </p:sp>
      <p:cxnSp>
        <p:nvCxnSpPr>
          <p:cNvPr id="11" name="Straight Connector 10">
            <a:extLst>
              <a:ext uri="{FF2B5EF4-FFF2-40B4-BE49-F238E27FC236}">
                <a16:creationId xmlns:a16="http://schemas.microsoft.com/office/drawing/2014/main" id="{355593F5-D68E-352D-16EF-CE2C852B1465}"/>
              </a:ext>
            </a:extLst>
          </p:cNvPr>
          <p:cNvCxnSpPr>
            <a:cxnSpLocks/>
          </p:cNvCxnSpPr>
          <p:nvPr/>
        </p:nvCxnSpPr>
        <p:spPr>
          <a:xfrm>
            <a:off x="5608914" y="1050911"/>
            <a:ext cx="0" cy="4987009"/>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6629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atue of a person sitting on a stone ledge&#10;&#10;Description automatically generated">
            <a:extLst>
              <a:ext uri="{FF2B5EF4-FFF2-40B4-BE49-F238E27FC236}">
                <a16:creationId xmlns:a16="http://schemas.microsoft.com/office/drawing/2014/main" id="{633FCFCA-3290-AED8-0A1E-911587446D31}"/>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FF52B5EF-1324-7CBA-9EB0-B0F9C9EE9307}"/>
              </a:ext>
            </a:extLst>
          </p:cNvPr>
          <p:cNvSpPr>
            <a:spLocks noGrp="1" noRot="1" noMove="1" noResize="1" noEditPoints="1" noAdjustHandles="1" noChangeArrowheads="1" noChangeShapeType="1"/>
          </p:cNvSpPr>
          <p:nvPr/>
        </p:nvSpPr>
        <p:spPr>
          <a:xfrm>
            <a:off x="5023413" y="0"/>
            <a:ext cx="7168587" cy="6858002"/>
          </a:xfrm>
          <a:prstGeom prst="rect">
            <a:avLst/>
          </a:prstGeom>
          <a:gradFill flip="none" rotWithShape="1">
            <a:gsLst>
              <a:gs pos="0">
                <a:schemeClr val="tx1">
                  <a:alpha val="89000"/>
                </a:schemeClr>
              </a:gs>
              <a:gs pos="57000">
                <a:schemeClr val="tx1">
                  <a:alpha val="60000"/>
                </a:schemeClr>
              </a:gs>
              <a:gs pos="100000">
                <a:schemeClr val="tx1">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F2C3F6C-8072-3348-A287-DD421F9DE114}"/>
              </a:ext>
            </a:extLst>
          </p:cNvPr>
          <p:cNvSpPr/>
          <p:nvPr/>
        </p:nvSpPr>
        <p:spPr>
          <a:xfrm>
            <a:off x="5719973" y="1268875"/>
            <a:ext cx="2430681" cy="338553"/>
          </a:xfrm>
          <a:prstGeom prst="rect">
            <a:avLst/>
          </a:prstGeom>
          <a:solidFill>
            <a:srgbClr val="CEB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FC6D739C-0064-6AD3-CABA-491D02E4A54C}"/>
              </a:ext>
            </a:extLst>
          </p:cNvPr>
          <p:cNvSpPr txBox="1"/>
          <p:nvPr/>
        </p:nvSpPr>
        <p:spPr>
          <a:xfrm>
            <a:off x="5724144" y="910060"/>
            <a:ext cx="2326511"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Section One</a:t>
            </a:r>
          </a:p>
        </p:txBody>
      </p:sp>
      <p:sp>
        <p:nvSpPr>
          <p:cNvPr id="10" name="TextBox 9">
            <a:extLst>
              <a:ext uri="{FF2B5EF4-FFF2-40B4-BE49-F238E27FC236}">
                <a16:creationId xmlns:a16="http://schemas.microsoft.com/office/drawing/2014/main" id="{5E757CD4-7BB9-96C6-F45E-3E29A5D42437}"/>
              </a:ext>
            </a:extLst>
          </p:cNvPr>
          <p:cNvSpPr txBox="1"/>
          <p:nvPr/>
        </p:nvSpPr>
        <p:spPr>
          <a:xfrm>
            <a:off x="5909338" y="1277341"/>
            <a:ext cx="1979272"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WHO WE ARE</a:t>
            </a:r>
          </a:p>
        </p:txBody>
      </p:sp>
      <p:sp>
        <p:nvSpPr>
          <p:cNvPr id="11" name="Rectangle 10">
            <a:extLst>
              <a:ext uri="{FF2B5EF4-FFF2-40B4-BE49-F238E27FC236}">
                <a16:creationId xmlns:a16="http://schemas.microsoft.com/office/drawing/2014/main" id="{D96CB288-F2B9-0E20-4A25-0EC780DCF7E9}"/>
              </a:ext>
            </a:extLst>
          </p:cNvPr>
          <p:cNvSpPr/>
          <p:nvPr/>
        </p:nvSpPr>
        <p:spPr>
          <a:xfrm>
            <a:off x="5719973" y="2174590"/>
            <a:ext cx="2430681" cy="338553"/>
          </a:xfrm>
          <a:prstGeom prst="rect">
            <a:avLst/>
          </a:prstGeom>
          <a:solidFill>
            <a:srgbClr val="CEB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A32EF259-FEF9-35B4-766C-7E8CC24804BB}"/>
              </a:ext>
            </a:extLst>
          </p:cNvPr>
          <p:cNvSpPr txBox="1"/>
          <p:nvPr/>
        </p:nvSpPr>
        <p:spPr>
          <a:xfrm>
            <a:off x="5724144" y="1815775"/>
            <a:ext cx="2326511"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Section Two</a:t>
            </a:r>
          </a:p>
        </p:txBody>
      </p:sp>
      <p:sp>
        <p:nvSpPr>
          <p:cNvPr id="13" name="TextBox 12">
            <a:extLst>
              <a:ext uri="{FF2B5EF4-FFF2-40B4-BE49-F238E27FC236}">
                <a16:creationId xmlns:a16="http://schemas.microsoft.com/office/drawing/2014/main" id="{234BFBAD-DAB4-E5F4-6C86-2EBDB6745CAB}"/>
              </a:ext>
            </a:extLst>
          </p:cNvPr>
          <p:cNvSpPr txBox="1"/>
          <p:nvPr/>
        </p:nvSpPr>
        <p:spPr>
          <a:xfrm>
            <a:off x="5907481" y="2183275"/>
            <a:ext cx="1982984"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OUR STRATEGY</a:t>
            </a:r>
          </a:p>
        </p:txBody>
      </p:sp>
      <p:sp>
        <p:nvSpPr>
          <p:cNvPr id="14" name="Rectangle 13">
            <a:extLst>
              <a:ext uri="{FF2B5EF4-FFF2-40B4-BE49-F238E27FC236}">
                <a16:creationId xmlns:a16="http://schemas.microsoft.com/office/drawing/2014/main" id="{4FF3AC45-2010-430D-E73C-91BFDA9E1F03}"/>
              </a:ext>
            </a:extLst>
          </p:cNvPr>
          <p:cNvSpPr/>
          <p:nvPr/>
        </p:nvSpPr>
        <p:spPr>
          <a:xfrm>
            <a:off x="5719973" y="3080305"/>
            <a:ext cx="2430682" cy="584775"/>
          </a:xfrm>
          <a:prstGeom prst="rect">
            <a:avLst/>
          </a:prstGeom>
          <a:solidFill>
            <a:srgbClr val="CEB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09E55185-7E52-B641-FE65-69849988B874}"/>
              </a:ext>
            </a:extLst>
          </p:cNvPr>
          <p:cNvSpPr txBox="1"/>
          <p:nvPr/>
        </p:nvSpPr>
        <p:spPr>
          <a:xfrm>
            <a:off x="5724144" y="2721490"/>
            <a:ext cx="2326511"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Section Three</a:t>
            </a:r>
          </a:p>
        </p:txBody>
      </p:sp>
      <p:sp>
        <p:nvSpPr>
          <p:cNvPr id="16" name="TextBox 15">
            <a:extLst>
              <a:ext uri="{FF2B5EF4-FFF2-40B4-BE49-F238E27FC236}">
                <a16:creationId xmlns:a16="http://schemas.microsoft.com/office/drawing/2014/main" id="{920388BC-A890-27B8-4EF4-55B54F378A68}"/>
              </a:ext>
            </a:extLst>
          </p:cNvPr>
          <p:cNvSpPr txBox="1"/>
          <p:nvPr/>
        </p:nvSpPr>
        <p:spPr>
          <a:xfrm>
            <a:off x="5625707" y="3108991"/>
            <a:ext cx="2529643" cy="523220"/>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STUDENT-CENTERED ACADEMICS</a:t>
            </a:r>
          </a:p>
        </p:txBody>
      </p:sp>
      <p:sp>
        <p:nvSpPr>
          <p:cNvPr id="17" name="Rectangle 16">
            <a:extLst>
              <a:ext uri="{FF2B5EF4-FFF2-40B4-BE49-F238E27FC236}">
                <a16:creationId xmlns:a16="http://schemas.microsoft.com/office/drawing/2014/main" id="{F7550BA7-0B9A-317A-3C38-08D28DCFD429}"/>
              </a:ext>
            </a:extLst>
          </p:cNvPr>
          <p:cNvSpPr/>
          <p:nvPr/>
        </p:nvSpPr>
        <p:spPr>
          <a:xfrm>
            <a:off x="5737337" y="4293956"/>
            <a:ext cx="2413318" cy="338553"/>
          </a:xfrm>
          <a:prstGeom prst="rect">
            <a:avLst/>
          </a:prstGeom>
          <a:solidFill>
            <a:srgbClr val="CEB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690C31EF-2557-92DC-04C7-409F4A44723D}"/>
              </a:ext>
            </a:extLst>
          </p:cNvPr>
          <p:cNvSpPr txBox="1"/>
          <p:nvPr/>
        </p:nvSpPr>
        <p:spPr>
          <a:xfrm>
            <a:off x="5805690" y="3935141"/>
            <a:ext cx="2326511"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Section Four</a:t>
            </a:r>
          </a:p>
        </p:txBody>
      </p:sp>
      <p:sp>
        <p:nvSpPr>
          <p:cNvPr id="19" name="TextBox 18">
            <a:extLst>
              <a:ext uri="{FF2B5EF4-FFF2-40B4-BE49-F238E27FC236}">
                <a16:creationId xmlns:a16="http://schemas.microsoft.com/office/drawing/2014/main" id="{7AFB7B2F-24F4-F6B6-714D-6AE0A1779591}"/>
              </a:ext>
            </a:extLst>
          </p:cNvPr>
          <p:cNvSpPr txBox="1"/>
          <p:nvPr/>
        </p:nvSpPr>
        <p:spPr>
          <a:xfrm>
            <a:off x="6199304" y="4302641"/>
            <a:ext cx="1541470"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OUR FACULTY</a:t>
            </a:r>
          </a:p>
        </p:txBody>
      </p:sp>
      <p:sp>
        <p:nvSpPr>
          <p:cNvPr id="20" name="Rectangle 19">
            <a:extLst>
              <a:ext uri="{FF2B5EF4-FFF2-40B4-BE49-F238E27FC236}">
                <a16:creationId xmlns:a16="http://schemas.microsoft.com/office/drawing/2014/main" id="{0C62E0B9-BCC6-22A4-2489-8CBD58438CAB}"/>
              </a:ext>
            </a:extLst>
          </p:cNvPr>
          <p:cNvSpPr/>
          <p:nvPr/>
        </p:nvSpPr>
        <p:spPr>
          <a:xfrm>
            <a:off x="9098890" y="1274396"/>
            <a:ext cx="2395958" cy="338553"/>
          </a:xfrm>
          <a:prstGeom prst="rect">
            <a:avLst/>
          </a:prstGeom>
          <a:solidFill>
            <a:srgbClr val="CEB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78F475B4-F01E-F982-DB2D-B94C600557AF}"/>
              </a:ext>
            </a:extLst>
          </p:cNvPr>
          <p:cNvSpPr txBox="1"/>
          <p:nvPr/>
        </p:nvSpPr>
        <p:spPr>
          <a:xfrm>
            <a:off x="9127102" y="915581"/>
            <a:ext cx="2326511"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Section Five</a:t>
            </a:r>
          </a:p>
        </p:txBody>
      </p:sp>
      <p:sp>
        <p:nvSpPr>
          <p:cNvPr id="22" name="TextBox 21">
            <a:extLst>
              <a:ext uri="{FF2B5EF4-FFF2-40B4-BE49-F238E27FC236}">
                <a16:creationId xmlns:a16="http://schemas.microsoft.com/office/drawing/2014/main" id="{5670058A-4E75-D71C-8367-591591948299}"/>
              </a:ext>
            </a:extLst>
          </p:cNvPr>
          <p:cNvSpPr txBox="1"/>
          <p:nvPr/>
        </p:nvSpPr>
        <p:spPr>
          <a:xfrm>
            <a:off x="9138676" y="1283081"/>
            <a:ext cx="2326510"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RESEARCH</a:t>
            </a:r>
          </a:p>
        </p:txBody>
      </p:sp>
      <p:sp>
        <p:nvSpPr>
          <p:cNvPr id="23" name="Rectangle 22">
            <a:extLst>
              <a:ext uri="{FF2B5EF4-FFF2-40B4-BE49-F238E27FC236}">
                <a16:creationId xmlns:a16="http://schemas.microsoft.com/office/drawing/2014/main" id="{C4AA021A-4110-BD1E-E54C-5B00306BF6FE}"/>
              </a:ext>
            </a:extLst>
          </p:cNvPr>
          <p:cNvSpPr/>
          <p:nvPr/>
        </p:nvSpPr>
        <p:spPr>
          <a:xfrm>
            <a:off x="9103953" y="2177692"/>
            <a:ext cx="2395957" cy="338553"/>
          </a:xfrm>
          <a:prstGeom prst="rect">
            <a:avLst/>
          </a:prstGeom>
          <a:solidFill>
            <a:srgbClr val="CEB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B0AF5ACB-78B8-70EB-138D-CA3FED82C00B}"/>
              </a:ext>
            </a:extLst>
          </p:cNvPr>
          <p:cNvSpPr txBox="1"/>
          <p:nvPr/>
        </p:nvSpPr>
        <p:spPr>
          <a:xfrm>
            <a:off x="9127102" y="1818877"/>
            <a:ext cx="2326511"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Section Six</a:t>
            </a:r>
          </a:p>
        </p:txBody>
      </p:sp>
      <p:sp>
        <p:nvSpPr>
          <p:cNvPr id="25" name="TextBox 24">
            <a:extLst>
              <a:ext uri="{FF2B5EF4-FFF2-40B4-BE49-F238E27FC236}">
                <a16:creationId xmlns:a16="http://schemas.microsoft.com/office/drawing/2014/main" id="{4233BE78-9EDC-DC1E-4319-ED0DCB0BD939}"/>
              </a:ext>
            </a:extLst>
          </p:cNvPr>
          <p:cNvSpPr txBox="1"/>
          <p:nvPr/>
        </p:nvSpPr>
        <p:spPr>
          <a:xfrm>
            <a:off x="9138676" y="2186377"/>
            <a:ext cx="2326510"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INNOVATION</a:t>
            </a:r>
          </a:p>
        </p:txBody>
      </p:sp>
      <p:sp>
        <p:nvSpPr>
          <p:cNvPr id="26" name="Rectangle 25">
            <a:extLst>
              <a:ext uri="{FF2B5EF4-FFF2-40B4-BE49-F238E27FC236}">
                <a16:creationId xmlns:a16="http://schemas.microsoft.com/office/drawing/2014/main" id="{3B71A3F7-B731-D4FC-4CFF-C3A14469B9D6}"/>
              </a:ext>
            </a:extLst>
          </p:cNvPr>
          <p:cNvSpPr/>
          <p:nvPr/>
        </p:nvSpPr>
        <p:spPr>
          <a:xfrm>
            <a:off x="9103953" y="3069200"/>
            <a:ext cx="2395958" cy="338553"/>
          </a:xfrm>
          <a:prstGeom prst="rect">
            <a:avLst/>
          </a:prstGeom>
          <a:solidFill>
            <a:srgbClr val="CEB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6E25EB35-0F58-DFBE-661C-F880AA6C09AD}"/>
              </a:ext>
            </a:extLst>
          </p:cNvPr>
          <p:cNvSpPr txBox="1"/>
          <p:nvPr/>
        </p:nvSpPr>
        <p:spPr>
          <a:xfrm>
            <a:off x="9127102" y="2710385"/>
            <a:ext cx="2326511"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Section Seven</a:t>
            </a:r>
          </a:p>
        </p:txBody>
      </p:sp>
      <p:sp>
        <p:nvSpPr>
          <p:cNvPr id="28" name="TextBox 27">
            <a:extLst>
              <a:ext uri="{FF2B5EF4-FFF2-40B4-BE49-F238E27FC236}">
                <a16:creationId xmlns:a16="http://schemas.microsoft.com/office/drawing/2014/main" id="{3DE27AFF-2C6B-E843-22AC-303321EE354A}"/>
              </a:ext>
            </a:extLst>
          </p:cNvPr>
          <p:cNvSpPr txBox="1"/>
          <p:nvPr/>
        </p:nvSpPr>
        <p:spPr>
          <a:xfrm>
            <a:off x="9061633" y="3080305"/>
            <a:ext cx="2480595"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A GLOBAL NETWORK</a:t>
            </a:r>
          </a:p>
        </p:txBody>
      </p:sp>
      <p:sp>
        <p:nvSpPr>
          <p:cNvPr id="29" name="Rectangle 28">
            <a:extLst>
              <a:ext uri="{FF2B5EF4-FFF2-40B4-BE49-F238E27FC236}">
                <a16:creationId xmlns:a16="http://schemas.microsoft.com/office/drawing/2014/main" id="{ADFD5F76-2310-4779-9BFF-4A2C4CA89EDB}"/>
              </a:ext>
            </a:extLst>
          </p:cNvPr>
          <p:cNvSpPr/>
          <p:nvPr/>
        </p:nvSpPr>
        <p:spPr>
          <a:xfrm>
            <a:off x="9103953" y="4035248"/>
            <a:ext cx="2395957" cy="589775"/>
          </a:xfrm>
          <a:prstGeom prst="rect">
            <a:avLst/>
          </a:prstGeom>
          <a:solidFill>
            <a:srgbClr val="CEB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3B9C4074-C952-B947-FF1A-8E99EDF47123}"/>
              </a:ext>
            </a:extLst>
          </p:cNvPr>
          <p:cNvSpPr txBox="1"/>
          <p:nvPr/>
        </p:nvSpPr>
        <p:spPr>
          <a:xfrm>
            <a:off x="9127102" y="3676433"/>
            <a:ext cx="2326511"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Section Eight</a:t>
            </a:r>
          </a:p>
        </p:txBody>
      </p:sp>
      <p:sp>
        <p:nvSpPr>
          <p:cNvPr id="31" name="TextBox 30">
            <a:extLst>
              <a:ext uri="{FF2B5EF4-FFF2-40B4-BE49-F238E27FC236}">
                <a16:creationId xmlns:a16="http://schemas.microsoft.com/office/drawing/2014/main" id="{4B9E6E0A-07F8-ED8D-4421-C14D7F5A9011}"/>
              </a:ext>
            </a:extLst>
          </p:cNvPr>
          <p:cNvSpPr txBox="1"/>
          <p:nvPr/>
        </p:nvSpPr>
        <p:spPr>
          <a:xfrm>
            <a:off x="9138676" y="4070501"/>
            <a:ext cx="2326510" cy="523220"/>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COMMUNITY &amp; CULTURE</a:t>
            </a:r>
          </a:p>
        </p:txBody>
      </p:sp>
      <p:cxnSp>
        <p:nvCxnSpPr>
          <p:cNvPr id="33" name="Straight Connector 32">
            <a:extLst>
              <a:ext uri="{FF2B5EF4-FFF2-40B4-BE49-F238E27FC236}">
                <a16:creationId xmlns:a16="http://schemas.microsoft.com/office/drawing/2014/main" id="{18B6C20A-7644-0187-DDA4-6B9FC20A4849}"/>
              </a:ext>
            </a:extLst>
          </p:cNvPr>
          <p:cNvCxnSpPr>
            <a:cxnSpLocks/>
          </p:cNvCxnSpPr>
          <p:nvPr/>
        </p:nvCxnSpPr>
        <p:spPr>
          <a:xfrm>
            <a:off x="8629651" y="910060"/>
            <a:ext cx="0" cy="3847678"/>
          </a:xfrm>
          <a:prstGeom prst="line">
            <a:avLst/>
          </a:prstGeom>
          <a:ln>
            <a:solidFill>
              <a:srgbClr val="CEB992"/>
            </a:solidFill>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4516FFE2-045F-9AB7-612D-6BB3B50E2332}"/>
              </a:ext>
            </a:extLst>
          </p:cNvPr>
          <p:cNvSpPr txBox="1">
            <a:spLocks noGrp="1" noRot="1" noMove="1" noResize="1" noEditPoints="1" noAdjustHandles="1" noChangeArrowheads="1" noChangeShapeType="1"/>
          </p:cNvSpPr>
          <p:nvPr/>
        </p:nvSpPr>
        <p:spPr>
          <a:xfrm>
            <a:off x="8910308" y="5619253"/>
            <a:ext cx="2760097" cy="646331"/>
          </a:xfrm>
          <a:prstGeom prst="rect">
            <a:avLst/>
          </a:prstGeom>
          <a:noFill/>
        </p:spPr>
        <p:txBody>
          <a:bodyPr wrap="square">
            <a:spAutoFit/>
          </a:bodyPr>
          <a:lstStyle/>
          <a:p>
            <a:r>
              <a:rPr lang="en-US" sz="1200" b="1" dirty="0">
                <a:solidFill>
                  <a:srgbClr val="C4BFC0"/>
                </a:solidFill>
                <a:effectLst/>
                <a:latin typeface="Arial" panose="020B0604020202020204" pitchFamily="34" charset="0"/>
                <a:cs typeface="Arial" panose="020B0604020202020204" pitchFamily="34" charset="0"/>
              </a:rPr>
              <a:t>Neil Armstrong statue </a:t>
            </a:r>
            <a:endParaRPr lang="en-US" sz="1200" dirty="0">
              <a:solidFill>
                <a:srgbClr val="C4BFC0"/>
              </a:solidFill>
              <a:effectLst/>
              <a:latin typeface="Arial" panose="020B0604020202020204" pitchFamily="34" charset="0"/>
              <a:cs typeface="Arial" panose="020B0604020202020204" pitchFamily="34" charset="0"/>
            </a:endParaRPr>
          </a:p>
          <a:p>
            <a:r>
              <a:rPr lang="en-US" sz="1200" i="1" dirty="0">
                <a:solidFill>
                  <a:srgbClr val="C4BFC0"/>
                </a:solidFill>
                <a:effectLst/>
                <a:latin typeface="Arial" panose="020B0604020202020204" pitchFamily="34" charset="0"/>
                <a:cs typeface="Arial" panose="020B0604020202020204" pitchFamily="34" charset="0"/>
              </a:rPr>
              <a:t>Located on Stadium Avenue by the Neil Armstrong Hall of Engineering</a:t>
            </a:r>
            <a:endParaRPr lang="en-US" sz="1200" dirty="0">
              <a:solidFill>
                <a:srgbClr val="C4BFC0"/>
              </a:solidFill>
              <a:effectLst/>
              <a:latin typeface="Arial" panose="020B0604020202020204" pitchFamily="34" charset="0"/>
              <a:cs typeface="Arial" panose="020B0604020202020204" pitchFamily="34" charset="0"/>
            </a:endParaRPr>
          </a:p>
        </p:txBody>
      </p:sp>
      <p:cxnSp>
        <p:nvCxnSpPr>
          <p:cNvPr id="37" name="Straight Connector 36">
            <a:extLst>
              <a:ext uri="{FF2B5EF4-FFF2-40B4-BE49-F238E27FC236}">
                <a16:creationId xmlns:a16="http://schemas.microsoft.com/office/drawing/2014/main" id="{1D1F4707-A146-29BB-D39A-08C6250B1BCA}"/>
              </a:ext>
            </a:extLst>
          </p:cNvPr>
          <p:cNvCxnSpPr>
            <a:cxnSpLocks/>
          </p:cNvCxnSpPr>
          <p:nvPr/>
        </p:nvCxnSpPr>
        <p:spPr>
          <a:xfrm>
            <a:off x="8631519" y="5619253"/>
            <a:ext cx="0" cy="636443"/>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0311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asketball game in a stadium&#10;&#10;Description automatically generated">
            <a:extLst>
              <a:ext uri="{FF2B5EF4-FFF2-40B4-BE49-F238E27FC236}">
                <a16:creationId xmlns:a16="http://schemas.microsoft.com/office/drawing/2014/main" id="{7B2D8219-1934-2721-73A4-54F1C404C24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A934AC88-8A4E-41B3-5BD9-AA7F79ABC93B}"/>
              </a:ext>
            </a:extLst>
          </p:cNvPr>
          <p:cNvSpPr>
            <a:spLocks noGrp="1" noRot="1" noMove="1" noResize="1" noEditPoints="1" noAdjustHandles="1" noChangeArrowheads="1" noChangeShapeType="1"/>
          </p:cNvSpPr>
          <p:nvPr/>
        </p:nvSpPr>
        <p:spPr>
          <a:xfrm>
            <a:off x="0" y="0"/>
            <a:ext cx="12191999" cy="6858000"/>
          </a:xfrm>
          <a:prstGeom prst="rect">
            <a:avLst/>
          </a:prstGeom>
          <a:solidFill>
            <a:srgbClr val="00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number on a black background&#10;&#10;AI-generated content may be incorrect.">
            <a:extLst>
              <a:ext uri="{FF2B5EF4-FFF2-40B4-BE49-F238E27FC236}">
                <a16:creationId xmlns:a16="http://schemas.microsoft.com/office/drawing/2014/main" id="{1D5A889A-B53C-BAA9-EA20-5E8AF2CEC9BD}"/>
              </a:ext>
            </a:extLst>
          </p:cNvPr>
          <p:cNvPicPr>
            <a:picLocks noChangeAspect="1"/>
          </p:cNvPicPr>
          <p:nvPr/>
        </p:nvPicPr>
        <p:blipFill>
          <a:blip r:embed="rId3"/>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B78C570C-88B7-8E73-38EE-8E5D3ABF2E0E}"/>
              </a:ext>
            </a:extLst>
          </p:cNvPr>
          <p:cNvSpPr>
            <a:spLocks noGrp="1" noRot="1" noMove="1" noResize="1" noEditPoints="1" noAdjustHandles="1" noChangeArrowheads="1" noChangeShapeType="1"/>
          </p:cNvSpPr>
          <p:nvPr/>
        </p:nvSpPr>
        <p:spPr>
          <a:xfrm>
            <a:off x="270363" y="214093"/>
            <a:ext cx="2216805" cy="25739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FC972EB5-80D9-0A48-CAE1-3117D132EB4B}"/>
              </a:ext>
            </a:extLst>
          </p:cNvPr>
          <p:cNvSpPr txBox="1">
            <a:spLocks noGrp="1" noRot="1" noMove="1" noResize="1" noEditPoints="1" noAdjustHandles="1" noChangeArrowheads="1" noChangeShapeType="1"/>
          </p:cNvSpPr>
          <p:nvPr/>
        </p:nvSpPr>
        <p:spPr>
          <a:xfrm>
            <a:off x="346650" y="209877"/>
            <a:ext cx="2092559" cy="261610"/>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COMMUNITY &amp; CULTURE</a:t>
            </a:r>
          </a:p>
        </p:txBody>
      </p:sp>
    </p:spTree>
    <p:extLst>
      <p:ext uri="{BB962C8B-B14F-4D97-AF65-F5344CB8AC3E}">
        <p14:creationId xmlns:p14="http://schemas.microsoft.com/office/powerpoint/2010/main" val="2989173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E316515-EE9E-7385-F6F6-1DFCDF148A6B}"/>
              </a:ext>
            </a:extLst>
          </p:cNvPr>
          <p:cNvSpPr txBox="1"/>
          <p:nvPr/>
        </p:nvSpPr>
        <p:spPr>
          <a:xfrm>
            <a:off x="1595326" y="5664479"/>
            <a:ext cx="8988942" cy="584775"/>
          </a:xfrm>
          <a:prstGeom prst="rect">
            <a:avLst/>
          </a:prstGeom>
          <a:noFill/>
        </p:spPr>
        <p:txBody>
          <a:bodyPr wrap="square">
            <a:spAutoFit/>
          </a:bodyPr>
          <a:lstStyle/>
          <a:p>
            <a:pPr algn="ctr"/>
            <a:r>
              <a:rPr lang="en-US" sz="1600" b="1" i="1" dirty="0">
                <a:solidFill>
                  <a:srgbClr val="CEB992"/>
                </a:solidFill>
                <a:effectLst/>
                <a:latin typeface="Arial" panose="020B0604020202020204" pitchFamily="34" charset="0"/>
                <a:cs typeface="Arial" panose="020B0604020202020204" pitchFamily="34" charset="0"/>
              </a:rPr>
              <a:t>To view the information included in this presentation as a PDF or a printable document, visit the </a:t>
            </a:r>
            <a:r>
              <a:rPr lang="en-US" sz="1600" b="1" i="1" u="sng" dirty="0">
                <a:solidFill>
                  <a:srgbClr val="CEB992"/>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Purdue Brand Studio website</a:t>
            </a:r>
            <a:r>
              <a:rPr lang="en-US" sz="1600" b="1" i="1" dirty="0">
                <a:solidFill>
                  <a:srgbClr val="CEB992"/>
                </a:solidFill>
                <a:effectLst/>
                <a:latin typeface="Arial" panose="020B0604020202020204" pitchFamily="34" charset="0"/>
                <a:cs typeface="Arial" panose="020B0604020202020204" pitchFamily="34" charset="0"/>
              </a:rPr>
              <a:t>.</a:t>
            </a:r>
            <a:endParaRPr lang="en-US" sz="1600" b="1" i="1" dirty="0">
              <a:solidFill>
                <a:srgbClr val="CEB992"/>
              </a:solidFill>
              <a:latin typeface="Arial" panose="020B0604020202020204" pitchFamily="34" charset="0"/>
              <a:cs typeface="Arial" panose="020B0604020202020204" pitchFamily="34" charset="0"/>
            </a:endParaRPr>
          </a:p>
        </p:txBody>
      </p:sp>
      <p:sp>
        <p:nvSpPr>
          <p:cNvPr id="2" name="Rectangle 1">
            <a:hlinkClick r:id="rId3"/>
            <a:extLst>
              <a:ext uri="{FF2B5EF4-FFF2-40B4-BE49-F238E27FC236}">
                <a16:creationId xmlns:a16="http://schemas.microsoft.com/office/drawing/2014/main" id="{CC662AAA-7528-36AF-0A34-7F1EDFDB0AF7}"/>
              </a:ext>
            </a:extLst>
          </p:cNvPr>
          <p:cNvSpPr/>
          <p:nvPr/>
        </p:nvSpPr>
        <p:spPr>
          <a:xfrm>
            <a:off x="4801831" y="1236598"/>
            <a:ext cx="2575932" cy="494524"/>
          </a:xfrm>
          <a:prstGeom prst="rect">
            <a:avLst/>
          </a:prstGeom>
          <a:solidFill>
            <a:srgbClr val="CEB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hlinkClick r:id="rId3"/>
            <a:extLst>
              <a:ext uri="{FF2B5EF4-FFF2-40B4-BE49-F238E27FC236}">
                <a16:creationId xmlns:a16="http://schemas.microsoft.com/office/drawing/2014/main" id="{0459E0AA-BAB2-BBBE-4937-3CF6FA5F0DAC}"/>
              </a:ext>
            </a:extLst>
          </p:cNvPr>
          <p:cNvSpPr txBox="1"/>
          <p:nvPr/>
        </p:nvSpPr>
        <p:spPr>
          <a:xfrm>
            <a:off x="5130355" y="1222549"/>
            <a:ext cx="1918884" cy="461665"/>
          </a:xfrm>
          <a:prstGeom prst="rect">
            <a:avLst/>
          </a:prstGeom>
          <a:noFill/>
        </p:spPr>
        <p:txBody>
          <a:bodyPr wrap="square" rtlCol="0">
            <a:spAutoFit/>
          </a:bodyPr>
          <a:lstStyle/>
          <a:p>
            <a:pPr algn="ctr"/>
            <a:r>
              <a:rPr lang="en-US" sz="2400" b="1" dirty="0" err="1">
                <a:latin typeface="Arial" panose="020B0604020202020204" pitchFamily="34" charset="0"/>
                <a:cs typeface="Arial" panose="020B0604020202020204" pitchFamily="34" charset="0"/>
              </a:rPr>
              <a:t>purdue.edu</a:t>
            </a:r>
            <a:endParaRPr lang="en-US" sz="2400" b="1" dirty="0">
              <a:latin typeface="Arial" panose="020B0604020202020204" pitchFamily="34" charset="0"/>
              <a:cs typeface="Arial" panose="020B0604020202020204" pitchFamily="34" charset="0"/>
            </a:endParaRPr>
          </a:p>
        </p:txBody>
      </p:sp>
      <p:sp>
        <p:nvSpPr>
          <p:cNvPr id="6" name="Rectangle 5">
            <a:hlinkClick r:id="rId4"/>
            <a:extLst>
              <a:ext uri="{FF2B5EF4-FFF2-40B4-BE49-F238E27FC236}">
                <a16:creationId xmlns:a16="http://schemas.microsoft.com/office/drawing/2014/main" id="{28C8B83D-0EFC-0EDE-CDFF-8213CADB6E6C}"/>
              </a:ext>
            </a:extLst>
          </p:cNvPr>
          <p:cNvSpPr/>
          <p:nvPr/>
        </p:nvSpPr>
        <p:spPr>
          <a:xfrm>
            <a:off x="4226773" y="1896693"/>
            <a:ext cx="3726048" cy="494524"/>
          </a:xfrm>
          <a:prstGeom prst="rect">
            <a:avLst/>
          </a:prstGeom>
          <a:solidFill>
            <a:srgbClr val="CEB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hlinkClick r:id="rId4"/>
            <a:extLst>
              <a:ext uri="{FF2B5EF4-FFF2-40B4-BE49-F238E27FC236}">
                <a16:creationId xmlns:a16="http://schemas.microsoft.com/office/drawing/2014/main" id="{05490576-0124-D31B-397E-4D87982C3CAA}"/>
              </a:ext>
            </a:extLst>
          </p:cNvPr>
          <p:cNvSpPr txBox="1"/>
          <p:nvPr/>
        </p:nvSpPr>
        <p:spPr>
          <a:xfrm>
            <a:off x="4561541" y="1901883"/>
            <a:ext cx="3057482" cy="461665"/>
          </a:xfrm>
          <a:prstGeom prst="rect">
            <a:avLst/>
          </a:prstGeom>
          <a:noFill/>
        </p:spPr>
        <p:txBody>
          <a:bodyPr wrap="square" rtlCol="0">
            <a:spAutoFit/>
          </a:bodyPr>
          <a:lstStyle/>
          <a:p>
            <a:pPr algn="ctr"/>
            <a:r>
              <a:rPr lang="en-US" sz="2400" b="1" dirty="0" err="1">
                <a:latin typeface="Arial" panose="020B0604020202020204" pitchFamily="34" charset="0"/>
                <a:cs typeface="Arial" panose="020B0604020202020204" pitchFamily="34" charset="0"/>
              </a:rPr>
              <a:t>stories.purdue.edu</a:t>
            </a:r>
            <a:endParaRPr lang="en-US" sz="2400" b="1"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BBA0936C-9566-356A-D114-51580AB8574C}"/>
              </a:ext>
            </a:extLst>
          </p:cNvPr>
          <p:cNvSpPr txBox="1">
            <a:spLocks noGrp="1" noRot="1" noMove="1" noResize="1" noEditPoints="1" noAdjustHandles="1" noChangeArrowheads="1" noChangeShapeType="1"/>
          </p:cNvSpPr>
          <p:nvPr/>
        </p:nvSpPr>
        <p:spPr>
          <a:xfrm>
            <a:off x="5575488" y="4230786"/>
            <a:ext cx="2128710" cy="338554"/>
          </a:xfrm>
          <a:prstGeom prst="rect">
            <a:avLst/>
          </a:prstGeom>
          <a:noFill/>
        </p:spPr>
        <p:txBody>
          <a:bodyPr wrap="square" rtlCol="0">
            <a:spAutoFit/>
          </a:bodyPr>
          <a:lstStyle/>
          <a:p>
            <a:r>
              <a:rPr lang="en-US" sz="1600" b="1" dirty="0">
                <a:solidFill>
                  <a:schemeClr val="bg1"/>
                </a:solidFill>
                <a:latin typeface="Arial" panose="020B0604020202020204" pitchFamily="34" charset="0"/>
                <a:ea typeface="Calibri"/>
                <a:cs typeface="Arial" panose="020B0604020202020204" pitchFamily="34" charset="0"/>
              </a:rPr>
              <a:t>@</a:t>
            </a:r>
            <a:r>
              <a:rPr lang="en-US" sz="1600" b="1" dirty="0" err="1">
                <a:solidFill>
                  <a:schemeClr val="bg1"/>
                </a:solidFill>
                <a:latin typeface="Arial" panose="020B0604020202020204" pitchFamily="34" charset="0"/>
                <a:ea typeface="Calibri"/>
                <a:cs typeface="Arial" panose="020B0604020202020204" pitchFamily="34" charset="0"/>
              </a:rPr>
              <a:t>PurdueUniversity</a:t>
            </a:r>
            <a:endParaRPr lang="en-US" sz="1600" b="1" dirty="0">
              <a:solidFill>
                <a:schemeClr val="bg1"/>
              </a:solidFill>
              <a:latin typeface="Arial" panose="020B0604020202020204" pitchFamily="34" charset="0"/>
              <a:ea typeface="Calibri"/>
              <a:cs typeface="Arial" panose="020B0604020202020204" pitchFamily="34" charset="0"/>
            </a:endParaRPr>
          </a:p>
        </p:txBody>
      </p:sp>
      <p:sp>
        <p:nvSpPr>
          <p:cNvPr id="21" name="TextBox 20">
            <a:extLst>
              <a:ext uri="{FF2B5EF4-FFF2-40B4-BE49-F238E27FC236}">
                <a16:creationId xmlns:a16="http://schemas.microsoft.com/office/drawing/2014/main" id="{AAE3545A-080A-CFF9-434B-0CC6A51ACC21}"/>
              </a:ext>
            </a:extLst>
          </p:cNvPr>
          <p:cNvSpPr txBox="1">
            <a:spLocks noGrp="1" noRot="1" noMove="1" noResize="1" noEditPoints="1" noAdjustHandles="1" noChangeArrowheads="1" noChangeShapeType="1"/>
          </p:cNvSpPr>
          <p:nvPr/>
        </p:nvSpPr>
        <p:spPr>
          <a:xfrm>
            <a:off x="5939823" y="4614220"/>
            <a:ext cx="2128710" cy="338554"/>
          </a:xfrm>
          <a:prstGeom prst="rect">
            <a:avLst/>
          </a:prstGeom>
          <a:noFill/>
        </p:spPr>
        <p:txBody>
          <a:bodyPr wrap="square" rtlCol="0">
            <a:spAutoFit/>
          </a:bodyPr>
          <a:lstStyle/>
          <a:p>
            <a:r>
              <a:rPr lang="en-US" sz="1600" b="1" dirty="0">
                <a:solidFill>
                  <a:schemeClr val="bg1"/>
                </a:solidFill>
                <a:latin typeface="Arial" panose="020B0604020202020204" pitchFamily="34" charset="0"/>
                <a:ea typeface="Calibri"/>
                <a:cs typeface="Arial" panose="020B0604020202020204" pitchFamily="34" charset="0"/>
              </a:rPr>
              <a:t>@</a:t>
            </a:r>
            <a:r>
              <a:rPr lang="en-US" sz="1600" b="1" dirty="0" err="1">
                <a:solidFill>
                  <a:schemeClr val="bg1"/>
                </a:solidFill>
                <a:latin typeface="Arial" panose="020B0604020202020204" pitchFamily="34" charset="0"/>
                <a:ea typeface="Calibri"/>
                <a:cs typeface="Arial" panose="020B0604020202020204" pitchFamily="34" charset="0"/>
              </a:rPr>
              <a:t>LifeAtPurdue</a:t>
            </a:r>
            <a:endParaRPr lang="en-US" sz="1600" b="1" dirty="0">
              <a:solidFill>
                <a:schemeClr val="bg1"/>
              </a:solidFill>
              <a:latin typeface="Arial" panose="020B0604020202020204" pitchFamily="34" charset="0"/>
              <a:ea typeface="Calibri"/>
              <a:cs typeface="Arial" panose="020B0604020202020204" pitchFamily="34" charset="0"/>
            </a:endParaRPr>
          </a:p>
        </p:txBody>
      </p:sp>
      <p:sp>
        <p:nvSpPr>
          <p:cNvPr id="22" name="TextBox 21">
            <a:extLst>
              <a:ext uri="{FF2B5EF4-FFF2-40B4-BE49-F238E27FC236}">
                <a16:creationId xmlns:a16="http://schemas.microsoft.com/office/drawing/2014/main" id="{FD0743CE-AF3C-2648-8BDC-12985F34E8C6}"/>
              </a:ext>
            </a:extLst>
          </p:cNvPr>
          <p:cNvSpPr txBox="1">
            <a:spLocks noGrp="1" noRot="1" noMove="1" noResize="1" noEditPoints="1" noAdjustHandles="1" noChangeArrowheads="1" noChangeShapeType="1"/>
          </p:cNvSpPr>
          <p:nvPr/>
        </p:nvSpPr>
        <p:spPr>
          <a:xfrm>
            <a:off x="5025442" y="5040212"/>
            <a:ext cx="2128710" cy="338554"/>
          </a:xfrm>
          <a:prstGeom prst="rect">
            <a:avLst/>
          </a:prstGeom>
          <a:noFill/>
        </p:spPr>
        <p:txBody>
          <a:bodyPr wrap="square" rtlCol="0">
            <a:spAutoFit/>
          </a:bodyPr>
          <a:lstStyle/>
          <a:p>
            <a:pPr algn="ctr"/>
            <a:r>
              <a:rPr lang="en-US" sz="1600" b="1" dirty="0">
                <a:solidFill>
                  <a:schemeClr val="bg1"/>
                </a:solidFill>
                <a:latin typeface="Arial" panose="020B0604020202020204" pitchFamily="34" charset="0"/>
                <a:ea typeface="Calibri"/>
                <a:cs typeface="Arial" panose="020B0604020202020204" pitchFamily="34" charset="0"/>
              </a:rPr>
              <a:t>@</a:t>
            </a:r>
            <a:r>
              <a:rPr lang="en-US" sz="1600" b="1" dirty="0" err="1">
                <a:solidFill>
                  <a:schemeClr val="bg1"/>
                </a:solidFill>
                <a:latin typeface="Arial" panose="020B0604020202020204" pitchFamily="34" charset="0"/>
                <a:ea typeface="Calibri"/>
                <a:cs typeface="Arial" panose="020B0604020202020204" pitchFamily="34" charset="0"/>
              </a:rPr>
              <a:t>PurdueGlobal</a:t>
            </a:r>
            <a:endParaRPr lang="en-US" sz="1600" b="1" dirty="0">
              <a:solidFill>
                <a:schemeClr val="bg1"/>
              </a:solidFill>
              <a:latin typeface="Arial" panose="020B0604020202020204" pitchFamily="34" charset="0"/>
              <a:ea typeface="Calibri"/>
              <a:cs typeface="Arial" panose="020B0604020202020204" pitchFamily="34" charset="0"/>
            </a:endParaRPr>
          </a:p>
        </p:txBody>
      </p:sp>
      <p:pic>
        <p:nvPicPr>
          <p:cNvPr id="24" name="Picture 23" descr="A black and white x&#10;&#10;Description automatically generated">
            <a:extLst>
              <a:ext uri="{FF2B5EF4-FFF2-40B4-BE49-F238E27FC236}">
                <a16:creationId xmlns:a16="http://schemas.microsoft.com/office/drawing/2014/main" id="{5D634159-6EC8-1D8A-55EF-04EA20EC82F0}"/>
              </a:ext>
            </a:extLst>
          </p:cNvPr>
          <p:cNvPicPr>
            <a:picLocks noGrp="1" noRot="1" noChangeAspect="1" noMove="1" noResize="1" noEditPoints="1" noAdjustHandles="1" noChangeArrowheads="1" noChangeShapeType="1" noCrop="1"/>
          </p:cNvPicPr>
          <p:nvPr/>
        </p:nvPicPr>
        <p:blipFill>
          <a:blip r:embed="rId5"/>
          <a:stretch>
            <a:fillRect/>
          </a:stretch>
        </p:blipFill>
        <p:spPr>
          <a:xfrm>
            <a:off x="5273628" y="4692388"/>
            <a:ext cx="269202" cy="269202"/>
          </a:xfrm>
          <a:prstGeom prst="rect">
            <a:avLst/>
          </a:prstGeom>
        </p:spPr>
      </p:pic>
      <p:pic>
        <p:nvPicPr>
          <p:cNvPr id="26" name="Picture 25" descr="A black and white logo&#10;&#10;Description automatically generated">
            <a:extLst>
              <a:ext uri="{FF2B5EF4-FFF2-40B4-BE49-F238E27FC236}">
                <a16:creationId xmlns:a16="http://schemas.microsoft.com/office/drawing/2014/main" id="{4F5D057F-3E2F-788C-E9F5-9B11672572A5}"/>
              </a:ext>
            </a:extLst>
          </p:cNvPr>
          <p:cNvPicPr>
            <a:picLocks noGrp="1" noRot="1" noChangeAspect="1" noMove="1" noResize="1" noEditPoints="1" noAdjustHandles="1" noChangeArrowheads="1" noChangeShapeType="1" noCrop="1"/>
          </p:cNvPicPr>
          <p:nvPr/>
        </p:nvPicPr>
        <p:blipFill>
          <a:blip r:embed="rId6"/>
          <a:stretch>
            <a:fillRect/>
          </a:stretch>
        </p:blipFill>
        <p:spPr>
          <a:xfrm>
            <a:off x="5625700" y="4692184"/>
            <a:ext cx="269202" cy="269202"/>
          </a:xfrm>
          <a:prstGeom prst="rect">
            <a:avLst/>
          </a:prstGeom>
        </p:spPr>
      </p:pic>
      <p:pic>
        <p:nvPicPr>
          <p:cNvPr id="28" name="Picture 27" descr="A black and white logo&#10;&#10;Description automatically generated">
            <a:hlinkClick r:id="rId7"/>
            <a:extLst>
              <a:ext uri="{FF2B5EF4-FFF2-40B4-BE49-F238E27FC236}">
                <a16:creationId xmlns:a16="http://schemas.microsoft.com/office/drawing/2014/main" id="{F4F1BC80-1BAB-B695-9F9D-B82861EA74DA}"/>
              </a:ext>
            </a:extLst>
          </p:cNvPr>
          <p:cNvPicPr>
            <a:picLocks noGrp="1" noRot="1" noChangeAspect="1" noMove="1" noResize="1" noEditPoints="1" noAdjustHandles="1" noChangeArrowheads="1" noChangeShapeType="1" noCrop="1"/>
          </p:cNvPicPr>
          <p:nvPr/>
        </p:nvPicPr>
        <p:blipFill>
          <a:blip r:embed="rId8"/>
          <a:stretch>
            <a:fillRect/>
          </a:stretch>
        </p:blipFill>
        <p:spPr>
          <a:xfrm>
            <a:off x="5273628" y="4300138"/>
            <a:ext cx="269202" cy="269202"/>
          </a:xfrm>
          <a:prstGeom prst="rect">
            <a:avLst/>
          </a:prstGeom>
        </p:spPr>
      </p:pic>
      <p:pic>
        <p:nvPicPr>
          <p:cNvPr id="30" name="Picture 29" descr="A black letter f in a white square&#10;&#10;Description automatically generated">
            <a:hlinkClick r:id="rId9"/>
            <a:extLst>
              <a:ext uri="{FF2B5EF4-FFF2-40B4-BE49-F238E27FC236}">
                <a16:creationId xmlns:a16="http://schemas.microsoft.com/office/drawing/2014/main" id="{59823CA6-0A08-DA7E-2BBA-E21DB2DF8A69}"/>
              </a:ext>
            </a:extLst>
          </p:cNvPr>
          <p:cNvPicPr>
            <a:picLocks noGrp="1" noRot="1" noChangeAspect="1" noMove="1" noResize="1" noEditPoints="1" noAdjustHandles="1" noChangeArrowheads="1" noChangeShapeType="1" noCrop="1"/>
          </p:cNvPicPr>
          <p:nvPr/>
        </p:nvPicPr>
        <p:blipFill>
          <a:blip r:embed="rId10"/>
          <a:stretch>
            <a:fillRect/>
          </a:stretch>
        </p:blipFill>
        <p:spPr>
          <a:xfrm>
            <a:off x="4918048" y="4300138"/>
            <a:ext cx="269202" cy="269202"/>
          </a:xfrm>
          <a:prstGeom prst="rect">
            <a:avLst/>
          </a:prstGeom>
        </p:spPr>
      </p:pic>
      <p:pic>
        <p:nvPicPr>
          <p:cNvPr id="32" name="Picture 31" descr="A black and white logo&#10;&#10;Description automatically generated">
            <a:hlinkClick r:id="rId11"/>
            <a:extLst>
              <a:ext uri="{FF2B5EF4-FFF2-40B4-BE49-F238E27FC236}">
                <a16:creationId xmlns:a16="http://schemas.microsoft.com/office/drawing/2014/main" id="{B571A4A0-4CE3-D0E7-311C-EFA1E35F7E08}"/>
              </a:ext>
            </a:extLst>
          </p:cNvPr>
          <p:cNvPicPr>
            <a:picLocks noGrp="1" noRot="1" noChangeAspect="1" noMove="1" noResize="1" noEditPoints="1" noAdjustHandles="1" noChangeArrowheads="1" noChangeShapeType="1" noCrop="1"/>
          </p:cNvPicPr>
          <p:nvPr/>
        </p:nvPicPr>
        <p:blipFill>
          <a:blip r:embed="rId12"/>
          <a:stretch>
            <a:fillRect/>
          </a:stretch>
        </p:blipFill>
        <p:spPr>
          <a:xfrm>
            <a:off x="4918048" y="4692184"/>
            <a:ext cx="269202" cy="269202"/>
          </a:xfrm>
          <a:prstGeom prst="rect">
            <a:avLst/>
          </a:prstGeom>
        </p:spPr>
      </p:pic>
      <p:cxnSp>
        <p:nvCxnSpPr>
          <p:cNvPr id="5" name="Straight Connector 4">
            <a:extLst>
              <a:ext uri="{FF2B5EF4-FFF2-40B4-BE49-F238E27FC236}">
                <a16:creationId xmlns:a16="http://schemas.microsoft.com/office/drawing/2014/main" id="{9FF07E3B-70FC-8E65-D243-E724EF854154}"/>
              </a:ext>
            </a:extLst>
          </p:cNvPr>
          <p:cNvCxnSpPr>
            <a:cxnSpLocks noGrp="1" noRot="1" noMove="1" noResize="1" noEditPoints="1" noAdjustHandles="1" noChangeArrowheads="1" noChangeShapeType="1"/>
          </p:cNvCxnSpPr>
          <p:nvPr/>
        </p:nvCxnSpPr>
        <p:spPr>
          <a:xfrm>
            <a:off x="6101716" y="2641600"/>
            <a:ext cx="0" cy="1335314"/>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pic>
        <p:nvPicPr>
          <p:cNvPr id="14" name="Picture 13" descr="A black and white logo&#10;&#10;AI-generated content may be incorrect.">
            <a:extLst>
              <a:ext uri="{FF2B5EF4-FFF2-40B4-BE49-F238E27FC236}">
                <a16:creationId xmlns:a16="http://schemas.microsoft.com/office/drawing/2014/main" id="{814289A4-A161-C508-4A72-9CE16777D8B0}"/>
              </a:ext>
            </a:extLst>
          </p:cNvPr>
          <p:cNvPicPr>
            <a:picLocks noGrp="1" noRot="1" noChangeAspect="1" noMove="1" noResize="1" noEditPoints="1" noAdjustHandles="1" noChangeArrowheads="1" noChangeShapeType="1" noCrop="1"/>
          </p:cNvPicPr>
          <p:nvPr/>
        </p:nvPicPr>
        <p:blipFill>
          <a:blip r:embed="rId13"/>
          <a:stretch>
            <a:fillRect/>
          </a:stretch>
        </p:blipFill>
        <p:spPr>
          <a:xfrm>
            <a:off x="4561541" y="4300137"/>
            <a:ext cx="270363" cy="270363"/>
          </a:xfrm>
          <a:prstGeom prst="rect">
            <a:avLst/>
          </a:prstGeom>
        </p:spPr>
      </p:pic>
    </p:spTree>
    <p:extLst>
      <p:ext uri="{BB962C8B-B14F-4D97-AF65-F5344CB8AC3E}">
        <p14:creationId xmlns:p14="http://schemas.microsoft.com/office/powerpoint/2010/main" val="1352847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0A3054-2E87-B50C-DF7A-4D3E41894E25}"/>
              </a:ext>
            </a:extLst>
          </p:cNvPr>
          <p:cNvSpPr txBox="1">
            <a:spLocks noGrp="1" noRot="1" noMove="1" noResize="1" noEditPoints="1" noAdjustHandles="1" noChangeArrowheads="1" noChangeShapeType="1"/>
          </p:cNvSpPr>
          <p:nvPr/>
        </p:nvSpPr>
        <p:spPr>
          <a:xfrm>
            <a:off x="1226344" y="823437"/>
            <a:ext cx="4014787" cy="3118803"/>
          </a:xfrm>
          <a:prstGeom prst="rect">
            <a:avLst/>
          </a:prstGeom>
          <a:noFill/>
        </p:spPr>
        <p:txBody>
          <a:bodyPr wrap="square" rtlCol="0">
            <a:spAutoFit/>
          </a:bodyPr>
          <a:lstStyle/>
          <a:p>
            <a:pPr>
              <a:lnSpc>
                <a:spcPts val="5880"/>
              </a:lnSpc>
            </a:pPr>
            <a:r>
              <a:rPr lang="en-US" sz="5400" b="1" dirty="0">
                <a:solidFill>
                  <a:srgbClr val="CEB992"/>
                </a:solidFill>
                <a:latin typeface="Arial" panose="020B0604020202020204" pitchFamily="34" charset="0"/>
                <a:cs typeface="Arial" panose="020B0604020202020204" pitchFamily="34" charset="0"/>
              </a:rPr>
              <a:t>Over 155 Years of </a:t>
            </a:r>
            <a:r>
              <a:rPr lang="en-US" sz="5400" b="1" dirty="0">
                <a:solidFill>
                  <a:schemeClr val="bg1"/>
                </a:solidFill>
                <a:latin typeface="Arial" panose="020B0604020202020204" pitchFamily="34" charset="0"/>
                <a:cs typeface="Arial" panose="020B0604020202020204" pitchFamily="34" charset="0"/>
              </a:rPr>
              <a:t>Pursuing Innovation</a:t>
            </a:r>
          </a:p>
        </p:txBody>
      </p:sp>
      <p:sp>
        <p:nvSpPr>
          <p:cNvPr id="6" name="TextBox 5">
            <a:extLst>
              <a:ext uri="{FF2B5EF4-FFF2-40B4-BE49-F238E27FC236}">
                <a16:creationId xmlns:a16="http://schemas.microsoft.com/office/drawing/2014/main" id="{F5750B72-CE17-09A9-3B83-F4F55E9423F6}"/>
              </a:ext>
            </a:extLst>
          </p:cNvPr>
          <p:cNvSpPr txBox="1">
            <a:spLocks noGrp="1" noRot="1" noMove="1" noResize="1" noEditPoints="1" noAdjustHandles="1" noChangeArrowheads="1" noChangeShapeType="1"/>
          </p:cNvSpPr>
          <p:nvPr/>
        </p:nvSpPr>
        <p:spPr>
          <a:xfrm>
            <a:off x="1226344" y="3989231"/>
            <a:ext cx="3786187" cy="1938992"/>
          </a:xfrm>
          <a:prstGeom prst="rect">
            <a:avLst/>
          </a:prstGeom>
          <a:noFill/>
        </p:spPr>
        <p:txBody>
          <a:bodyPr wrap="square">
            <a:spAutoFit/>
          </a:bodyPr>
          <a:lstStyle/>
          <a:p>
            <a:r>
              <a:rPr lang="en-US" sz="1200" b="1" dirty="0">
                <a:solidFill>
                  <a:schemeClr val="bg1"/>
                </a:solidFill>
                <a:effectLst/>
                <a:latin typeface="Arial" panose="020B0604020202020204" pitchFamily="34" charset="0"/>
                <a:cs typeface="Arial" panose="020B0604020202020204" pitchFamily="34" charset="0"/>
              </a:rPr>
              <a:t>Throughout our history, generations of Boilermakers have left their mark in small steps and giant leaps. </a:t>
            </a:r>
            <a:endParaRPr lang="en-US" sz="1200" dirty="0">
              <a:solidFill>
                <a:schemeClr val="bg1"/>
              </a:solidFill>
              <a:effectLst/>
              <a:latin typeface="Arial" panose="020B0604020202020204" pitchFamily="34" charset="0"/>
              <a:cs typeface="Arial" panose="020B0604020202020204" pitchFamily="34" charset="0"/>
            </a:endParaRPr>
          </a:p>
          <a:p>
            <a:r>
              <a:rPr lang="en-US" sz="1200" dirty="0">
                <a:solidFill>
                  <a:schemeClr val="bg1"/>
                </a:solidFill>
                <a:effectLst/>
                <a:latin typeface="Arial" panose="020B0604020202020204" pitchFamily="34" charset="0"/>
                <a:cs typeface="Arial" panose="020B0604020202020204" pitchFamily="34" charset="0"/>
              </a:rPr>
              <a:t>And today we continue in those footsteps. We keep going with every tiny epiphany that comes from the thrill of discovery and with each unexpected realization that uncovers new knowledge and possibility. We keep going because it’s what keeps us going — persistent in our pursuit of innovation, </a:t>
            </a:r>
            <a:r>
              <a:rPr lang="en-US" sz="1200" b="1" dirty="0">
                <a:solidFill>
                  <a:schemeClr val="bg1"/>
                </a:solidFill>
                <a:effectLst/>
                <a:latin typeface="Arial" panose="020B0604020202020204" pitchFamily="34" charset="0"/>
                <a:cs typeface="Arial" panose="020B0604020202020204" pitchFamily="34" charset="0"/>
              </a:rPr>
              <a:t>again and again and again</a:t>
            </a:r>
            <a:r>
              <a:rPr lang="en-US" sz="1200" dirty="0">
                <a:solidFill>
                  <a:schemeClr val="bg1"/>
                </a:solidFill>
                <a:effectLst/>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1742ED86-60E3-B508-4CB3-3FE8C4E39371}"/>
              </a:ext>
            </a:extLst>
          </p:cNvPr>
          <p:cNvSpPr txBox="1">
            <a:spLocks/>
          </p:cNvSpPr>
          <p:nvPr/>
        </p:nvSpPr>
        <p:spPr>
          <a:xfrm>
            <a:off x="6629399" y="1006434"/>
            <a:ext cx="4818841" cy="461665"/>
          </a:xfrm>
          <a:prstGeom prst="rect">
            <a:avLst/>
          </a:prstGeom>
          <a:noFill/>
        </p:spPr>
        <p:txBody>
          <a:bodyPr wrap="square">
            <a:spAutoFit/>
          </a:bodyPr>
          <a:lstStyle/>
          <a:p>
            <a:r>
              <a:rPr lang="en-US" sz="2400" b="1" dirty="0">
                <a:solidFill>
                  <a:srgbClr val="CEB992"/>
                </a:solidFill>
                <a:latin typeface="Arial" panose="020B0604020202020204" pitchFamily="34" charset="0"/>
                <a:cs typeface="Arial" panose="020B0604020202020204" pitchFamily="34" charset="0"/>
              </a:rPr>
              <a:t>What is a Boilermaker?</a:t>
            </a:r>
            <a:endParaRPr lang="en-US" sz="2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877CDF0-57EF-FCB4-6247-3194AAD946DC}"/>
              </a:ext>
            </a:extLst>
          </p:cNvPr>
          <p:cNvSpPr txBox="1">
            <a:spLocks/>
          </p:cNvSpPr>
          <p:nvPr/>
        </p:nvSpPr>
        <p:spPr>
          <a:xfrm>
            <a:off x="6629400" y="1519301"/>
            <a:ext cx="3350342" cy="1015663"/>
          </a:xfrm>
          <a:prstGeom prst="rect">
            <a:avLst/>
          </a:prstGeom>
          <a:noFill/>
        </p:spPr>
        <p:txBody>
          <a:bodyPr wrap="square">
            <a:spAutoFit/>
          </a:bodyPr>
          <a:lstStyle/>
          <a:p>
            <a:r>
              <a:rPr lang="en-US" sz="1200" dirty="0">
                <a:solidFill>
                  <a:schemeClr val="bg1"/>
                </a:solidFill>
                <a:effectLst/>
                <a:latin typeface="Arial" panose="020B0604020202020204" pitchFamily="34" charset="0"/>
                <a:cs typeface="Arial" panose="020B0604020202020204" pitchFamily="34" charset="0"/>
              </a:rPr>
              <a:t>In the 1890s, an area newspaper referred to our winning football team as “Burly Boiler Makers from Purdue.” The nickname stuck, and so did our reputation </a:t>
            </a:r>
            <a:r>
              <a:rPr lang="en-US" sz="1200" b="1" dirty="0">
                <a:solidFill>
                  <a:schemeClr val="bg1"/>
                </a:solidFill>
                <a:effectLst/>
                <a:latin typeface="Arial" panose="020B0604020202020204" pitchFamily="34" charset="0"/>
                <a:cs typeface="Arial" panose="020B0604020202020204" pitchFamily="34" charset="0"/>
              </a:rPr>
              <a:t>for hard work, industriousness and commitment</a:t>
            </a:r>
            <a:r>
              <a:rPr lang="en-US" sz="1200" dirty="0">
                <a:solidFill>
                  <a:schemeClr val="bg1"/>
                </a:solidFill>
                <a:effectLst/>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id="{37AF6FC7-8344-10D3-9AA1-7AA1D69B23A0}"/>
              </a:ext>
            </a:extLst>
          </p:cNvPr>
          <p:cNvSpPr txBox="1">
            <a:spLocks/>
          </p:cNvSpPr>
          <p:nvPr/>
        </p:nvSpPr>
        <p:spPr>
          <a:xfrm>
            <a:off x="6629399" y="2872053"/>
            <a:ext cx="3936999" cy="523220"/>
          </a:xfrm>
          <a:prstGeom prst="rect">
            <a:avLst/>
          </a:prstGeom>
          <a:noFill/>
        </p:spPr>
        <p:txBody>
          <a:bodyPr wrap="square">
            <a:spAutoFit/>
          </a:bodyPr>
          <a:lstStyle/>
          <a:p>
            <a:r>
              <a:rPr lang="en-US" sz="1400" b="1" dirty="0">
                <a:solidFill>
                  <a:srgbClr val="CEB992"/>
                </a:solidFill>
                <a:latin typeface="Arial" panose="020B0604020202020204" pitchFamily="34" charset="0"/>
                <a:cs typeface="Arial" panose="020B0604020202020204" pitchFamily="34" charset="0"/>
              </a:rPr>
              <a:t>No matter what kind of student you are, Purdue University has a place for you. </a:t>
            </a:r>
            <a:endParaRPr lang="en-US" sz="1400" dirty="0">
              <a:solidFill>
                <a:srgbClr val="CEB992"/>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6FE80C7-0377-221D-65D4-50D68FB38A23}"/>
              </a:ext>
            </a:extLst>
          </p:cNvPr>
          <p:cNvSpPr txBox="1">
            <a:spLocks/>
          </p:cNvSpPr>
          <p:nvPr/>
        </p:nvSpPr>
        <p:spPr>
          <a:xfrm>
            <a:off x="6633797" y="3490359"/>
            <a:ext cx="2472099" cy="1615827"/>
          </a:xfrm>
          <a:prstGeom prst="rect">
            <a:avLst/>
          </a:prstGeom>
          <a:noFill/>
        </p:spPr>
        <p:txBody>
          <a:bodyPr wrap="square">
            <a:spAutoFit/>
          </a:bodyPr>
          <a:lstStyle/>
          <a:p>
            <a:r>
              <a:rPr lang="en-US" sz="1100" dirty="0">
                <a:solidFill>
                  <a:schemeClr val="bg1"/>
                </a:solidFill>
                <a:latin typeface="Arial" panose="020B0604020202020204" pitchFamily="34" charset="0"/>
                <a:cs typeface="Arial" panose="020B0604020202020204" pitchFamily="34" charset="0"/>
              </a:rPr>
              <a:t>Purdue’s systemwide options include several distinct educational opportunities for domestic and international students, transfer students, or adults looking to further their education. These options include locations throughout Indiana, as well as online opportunities that span the globe.</a:t>
            </a:r>
          </a:p>
        </p:txBody>
      </p:sp>
      <p:cxnSp>
        <p:nvCxnSpPr>
          <p:cNvPr id="18" name="Straight Connector 17">
            <a:extLst>
              <a:ext uri="{FF2B5EF4-FFF2-40B4-BE49-F238E27FC236}">
                <a16:creationId xmlns:a16="http://schemas.microsoft.com/office/drawing/2014/main" id="{D94A2764-C36D-FCDA-3C1B-4528E0707C1A}"/>
              </a:ext>
            </a:extLst>
          </p:cNvPr>
          <p:cNvCxnSpPr>
            <a:cxnSpLocks noGrp="1" noRot="1" noMove="1" noResize="1" noEditPoints="1" noAdjustHandles="1" noChangeArrowheads="1" noChangeShapeType="1"/>
          </p:cNvCxnSpPr>
          <p:nvPr/>
        </p:nvCxnSpPr>
        <p:spPr>
          <a:xfrm>
            <a:off x="5915026" y="745398"/>
            <a:ext cx="0" cy="5499569"/>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0E264624-1389-6201-BAAD-00DC3F2C7F92}"/>
              </a:ext>
            </a:extLst>
          </p:cNvPr>
          <p:cNvSpPr>
            <a:spLocks noGrp="1" noRot="1" noMove="1" noResize="1" noEditPoints="1" noAdjustHandles="1" noChangeArrowheads="1" noChangeShapeType="1"/>
          </p:cNvSpPr>
          <p:nvPr/>
        </p:nvSpPr>
        <p:spPr>
          <a:xfrm>
            <a:off x="270364" y="209879"/>
            <a:ext cx="1610391" cy="25739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207FCFA6-37D8-9CC3-7040-26BA86DD0E36}"/>
              </a:ext>
            </a:extLst>
          </p:cNvPr>
          <p:cNvSpPr txBox="1">
            <a:spLocks noGrp="1" noRot="1" noMove="1" noResize="1" noEditPoints="1" noAdjustHandles="1" noChangeArrowheads="1" noChangeShapeType="1"/>
          </p:cNvSpPr>
          <p:nvPr/>
        </p:nvSpPr>
        <p:spPr>
          <a:xfrm>
            <a:off x="339811" y="209877"/>
            <a:ext cx="1437034" cy="261610"/>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WHO WE ARE</a:t>
            </a:r>
          </a:p>
        </p:txBody>
      </p:sp>
      <p:pic>
        <p:nvPicPr>
          <p:cNvPr id="9" name="Picture 8" descr="A map of the state of indiana&#10;&#10;AI-generated content may be incorrect.">
            <a:extLst>
              <a:ext uri="{FF2B5EF4-FFF2-40B4-BE49-F238E27FC236}">
                <a16:creationId xmlns:a16="http://schemas.microsoft.com/office/drawing/2014/main" id="{3A753321-3F25-496A-1431-8F1C15A835FB}"/>
              </a:ext>
            </a:extLst>
          </p:cNvPr>
          <p:cNvPicPr>
            <a:picLocks noGrp="1" noRot="1" noChangeAspect="1" noMove="1" noResize="1" noEditPoints="1" noAdjustHandles="1" noChangeArrowheads="1" noChangeShapeType="1" noCrop="1"/>
          </p:cNvPicPr>
          <p:nvPr/>
        </p:nvPicPr>
        <p:blipFill>
          <a:blip r:embed="rId2"/>
          <a:stretch>
            <a:fillRect/>
          </a:stretch>
        </p:blipFill>
        <p:spPr>
          <a:xfrm>
            <a:off x="9302315" y="3449309"/>
            <a:ext cx="2145936" cy="2402257"/>
          </a:xfrm>
          <a:prstGeom prst="rect">
            <a:avLst/>
          </a:prstGeom>
        </p:spPr>
      </p:pic>
      <p:pic>
        <p:nvPicPr>
          <p:cNvPr id="11" name="Picture 10" descr="A black text on a tan background&#10;&#10;AI-generated content may be incorrect.">
            <a:hlinkClick r:id="rId3"/>
            <a:extLst>
              <a:ext uri="{FF2B5EF4-FFF2-40B4-BE49-F238E27FC236}">
                <a16:creationId xmlns:a16="http://schemas.microsoft.com/office/drawing/2014/main" id="{60C73D35-0997-3838-02F1-56D67DF21F15}"/>
              </a:ext>
            </a:extLst>
          </p:cNvPr>
          <p:cNvPicPr>
            <a:picLocks noChangeAspect="1"/>
          </p:cNvPicPr>
          <p:nvPr/>
        </p:nvPicPr>
        <p:blipFill>
          <a:blip r:embed="rId4"/>
          <a:stretch>
            <a:fillRect/>
          </a:stretch>
        </p:blipFill>
        <p:spPr>
          <a:xfrm>
            <a:off x="6552142" y="5338699"/>
            <a:ext cx="2827431" cy="530143"/>
          </a:xfrm>
          <a:prstGeom prst="rect">
            <a:avLst/>
          </a:prstGeom>
        </p:spPr>
      </p:pic>
    </p:spTree>
    <p:extLst>
      <p:ext uri="{BB962C8B-B14F-4D97-AF65-F5344CB8AC3E}">
        <p14:creationId xmlns:p14="http://schemas.microsoft.com/office/powerpoint/2010/main" val="3750556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lack background with yellow rectangle&#10;&#10;Description automatically generated">
            <a:extLst>
              <a:ext uri="{FF2B5EF4-FFF2-40B4-BE49-F238E27FC236}">
                <a16:creationId xmlns:a16="http://schemas.microsoft.com/office/drawing/2014/main" id="{4FB5E726-BE22-42DD-CEB8-74F4FAF63D16}"/>
              </a:ext>
            </a:extLst>
          </p:cNvPr>
          <p:cNvPicPr>
            <a:picLocks noGrp="1" noRot="1" noChangeAspect="1" noMove="1" noResize="1" noEditPoints="1" noAdjustHandles="1" noChangeArrowheads="1" noChangeShapeType="1" noCrop="1"/>
          </p:cNvPicPr>
          <p:nvPr>
            <p:ph idx="1"/>
          </p:nvPr>
        </p:nvPicPr>
        <p:blipFill>
          <a:blip r:embed="rId2"/>
          <a:stretch>
            <a:fillRect/>
          </a:stretch>
        </p:blipFill>
        <p:spPr>
          <a:xfrm>
            <a:off x="0" y="1338156"/>
            <a:ext cx="5384485" cy="3348684"/>
          </a:xfrm>
        </p:spPr>
      </p:pic>
      <p:sp>
        <p:nvSpPr>
          <p:cNvPr id="7" name="TextBox 6">
            <a:extLst>
              <a:ext uri="{FF2B5EF4-FFF2-40B4-BE49-F238E27FC236}">
                <a16:creationId xmlns:a16="http://schemas.microsoft.com/office/drawing/2014/main" id="{67E11EBD-FE1E-287E-55DD-D232C538F8F6}"/>
              </a:ext>
            </a:extLst>
          </p:cNvPr>
          <p:cNvSpPr txBox="1">
            <a:spLocks/>
          </p:cNvSpPr>
          <p:nvPr/>
        </p:nvSpPr>
        <p:spPr>
          <a:xfrm>
            <a:off x="6096000" y="885827"/>
            <a:ext cx="2445109" cy="1384995"/>
          </a:xfrm>
          <a:prstGeom prst="rect">
            <a:avLst/>
          </a:prstGeom>
          <a:noFill/>
        </p:spPr>
        <p:txBody>
          <a:bodyPr wrap="square">
            <a:spAutoFit/>
          </a:bodyPr>
          <a:lstStyle/>
          <a:p>
            <a:r>
              <a:rPr lang="en-US" sz="1200" dirty="0">
                <a:effectLst/>
                <a:latin typeface="Arial" panose="020B0604020202020204" pitchFamily="34" charset="0"/>
                <a:cs typeface="Arial" panose="020B0604020202020204" pitchFamily="34" charset="0"/>
              </a:rPr>
              <a:t>We trace our origin to a defining moment in our country’s history: July 2, 1862. During the darkest days of the Civil War, President Abraham Lincoln signed a bill to preserve the industrial spirit of a divided nation.</a:t>
            </a:r>
          </a:p>
        </p:txBody>
      </p:sp>
      <p:sp>
        <p:nvSpPr>
          <p:cNvPr id="9" name="TextBox 8">
            <a:extLst>
              <a:ext uri="{FF2B5EF4-FFF2-40B4-BE49-F238E27FC236}">
                <a16:creationId xmlns:a16="http://schemas.microsoft.com/office/drawing/2014/main" id="{5523BAC2-5648-DC50-0B68-DC05C6E5FC6F}"/>
              </a:ext>
            </a:extLst>
          </p:cNvPr>
          <p:cNvSpPr txBox="1">
            <a:spLocks/>
          </p:cNvSpPr>
          <p:nvPr/>
        </p:nvSpPr>
        <p:spPr>
          <a:xfrm>
            <a:off x="6096001" y="2389259"/>
            <a:ext cx="2445110" cy="1569660"/>
          </a:xfrm>
          <a:prstGeom prst="rect">
            <a:avLst/>
          </a:prstGeom>
          <a:noFill/>
        </p:spPr>
        <p:txBody>
          <a:bodyPr wrap="square">
            <a:spAutoFit/>
          </a:bodyPr>
          <a:lstStyle/>
          <a:p>
            <a:r>
              <a:rPr lang="en-US" sz="1200" dirty="0">
                <a:effectLst/>
                <a:latin typeface="Arial" panose="020B0604020202020204" pitchFamily="34" charset="0"/>
                <a:cs typeface="Arial" panose="020B0604020202020204" pitchFamily="34" charset="0"/>
              </a:rPr>
              <a:t>This bill, the Morrill Act, granted over 1 million acres of federal land to endow at least one university in every state — a uniquely American idea. These land-grant universities were not meant to be exclusive to the wealthy or elite. </a:t>
            </a:r>
          </a:p>
        </p:txBody>
      </p:sp>
      <p:sp>
        <p:nvSpPr>
          <p:cNvPr id="11" name="TextBox 10">
            <a:extLst>
              <a:ext uri="{FF2B5EF4-FFF2-40B4-BE49-F238E27FC236}">
                <a16:creationId xmlns:a16="http://schemas.microsoft.com/office/drawing/2014/main" id="{ACD35AD5-6709-738F-86AD-A65EDE652EF4}"/>
              </a:ext>
            </a:extLst>
          </p:cNvPr>
          <p:cNvSpPr txBox="1">
            <a:spLocks/>
          </p:cNvSpPr>
          <p:nvPr/>
        </p:nvSpPr>
        <p:spPr>
          <a:xfrm>
            <a:off x="6096000" y="4108134"/>
            <a:ext cx="2445108" cy="1938992"/>
          </a:xfrm>
          <a:prstGeom prst="rect">
            <a:avLst/>
          </a:prstGeom>
          <a:noFill/>
        </p:spPr>
        <p:txBody>
          <a:bodyPr wrap="square">
            <a:spAutoFit/>
          </a:bodyPr>
          <a:lstStyle/>
          <a:p>
            <a:r>
              <a:rPr lang="en-US" sz="1200" dirty="0">
                <a:effectLst/>
                <a:latin typeface="Arial" panose="020B0604020202020204" pitchFamily="34" charset="0"/>
                <a:cs typeface="Arial" panose="020B0604020202020204" pitchFamily="34" charset="0"/>
              </a:rPr>
              <a:t>With this belief at the core of its founding, Purdue has since opened its doors to the instigators of progress, discovery and innovation, delivering excellence at scale. Today, our service goes beyond red-brick exteriors — with an urban location, online instruction and a new solution for working adults. </a:t>
            </a:r>
          </a:p>
        </p:txBody>
      </p:sp>
      <p:sp>
        <p:nvSpPr>
          <p:cNvPr id="13" name="TextBox 12">
            <a:extLst>
              <a:ext uri="{FF2B5EF4-FFF2-40B4-BE49-F238E27FC236}">
                <a16:creationId xmlns:a16="http://schemas.microsoft.com/office/drawing/2014/main" id="{4EC5FC3A-16FA-6E23-7A0F-3DAF2D590EDF}"/>
              </a:ext>
            </a:extLst>
          </p:cNvPr>
          <p:cNvSpPr txBox="1">
            <a:spLocks/>
          </p:cNvSpPr>
          <p:nvPr/>
        </p:nvSpPr>
        <p:spPr>
          <a:xfrm>
            <a:off x="9083495" y="885827"/>
            <a:ext cx="2096867" cy="1938992"/>
          </a:xfrm>
          <a:prstGeom prst="rect">
            <a:avLst/>
          </a:prstGeom>
          <a:noFill/>
        </p:spPr>
        <p:txBody>
          <a:bodyPr wrap="square">
            <a:spAutoFit/>
          </a:bodyPr>
          <a:lstStyle/>
          <a:p>
            <a:r>
              <a:rPr lang="en-US" sz="1200" dirty="0">
                <a:effectLst/>
                <a:latin typeface="Arial" panose="020B0604020202020204" pitchFamily="34" charset="0"/>
                <a:cs typeface="Arial" panose="020B0604020202020204" pitchFamily="34" charset="0"/>
              </a:rPr>
              <a:t>From our Cradle of Astronauts including Neil Armstrong, to beloved athletes like Drew </a:t>
            </a:r>
            <a:r>
              <a:rPr lang="en-US" sz="1200" dirty="0" err="1">
                <a:effectLst/>
                <a:latin typeface="Arial" panose="020B0604020202020204" pitchFamily="34" charset="0"/>
                <a:cs typeface="Arial" panose="020B0604020202020204" pitchFamily="34" charset="0"/>
              </a:rPr>
              <a:t>Brees</a:t>
            </a:r>
            <a:r>
              <a:rPr lang="en-US" sz="1200" dirty="0">
                <a:effectLst/>
                <a:latin typeface="Arial" panose="020B0604020202020204" pitchFamily="34" charset="0"/>
                <a:cs typeface="Arial" panose="020B0604020202020204" pitchFamily="34" charset="0"/>
              </a:rPr>
              <a:t>, to Nobel Prize winners like </a:t>
            </a:r>
          </a:p>
          <a:p>
            <a:r>
              <a:rPr lang="en-US" sz="1200" dirty="0" err="1">
                <a:effectLst/>
                <a:latin typeface="Arial" panose="020B0604020202020204" pitchFamily="34" charset="0"/>
                <a:cs typeface="Arial" panose="020B0604020202020204" pitchFamily="34" charset="0"/>
              </a:rPr>
              <a:t>Ei-ichi</a:t>
            </a:r>
            <a:r>
              <a:rPr lang="en-US" sz="1200" dirty="0">
                <a:effectLst/>
                <a:latin typeface="Arial" panose="020B0604020202020204" pitchFamily="34" charset="0"/>
                <a:cs typeface="Arial" panose="020B0604020202020204" pitchFamily="34" charset="0"/>
              </a:rPr>
              <a:t> </a:t>
            </a:r>
            <a:r>
              <a:rPr lang="en-US" sz="1200" dirty="0" err="1">
                <a:effectLst/>
                <a:latin typeface="Arial" panose="020B0604020202020204" pitchFamily="34" charset="0"/>
                <a:cs typeface="Arial" panose="020B0604020202020204" pitchFamily="34" charset="0"/>
              </a:rPr>
              <a:t>Negishi</a:t>
            </a:r>
            <a:r>
              <a:rPr lang="en-US" sz="1200" dirty="0">
                <a:effectLst/>
                <a:latin typeface="Arial" panose="020B0604020202020204" pitchFamily="34" charset="0"/>
                <a:cs typeface="Arial" panose="020B0604020202020204" pitchFamily="34" charset="0"/>
              </a:rPr>
              <a:t>, our legacy reaches far, wide and deep. Together we continue to take the small steps that move us all forward.</a:t>
            </a:r>
          </a:p>
        </p:txBody>
      </p:sp>
      <p:cxnSp>
        <p:nvCxnSpPr>
          <p:cNvPr id="14" name="Straight Connector 13">
            <a:extLst>
              <a:ext uri="{FF2B5EF4-FFF2-40B4-BE49-F238E27FC236}">
                <a16:creationId xmlns:a16="http://schemas.microsoft.com/office/drawing/2014/main" id="{FB2D68A8-0310-6F8B-F302-758D371657E7}"/>
              </a:ext>
            </a:extLst>
          </p:cNvPr>
          <p:cNvCxnSpPr>
            <a:cxnSpLocks noGrp="1" noRot="1" noMove="1" noResize="1" noEditPoints="1" noAdjustHandles="1" noChangeArrowheads="1" noChangeShapeType="1"/>
          </p:cNvCxnSpPr>
          <p:nvPr/>
        </p:nvCxnSpPr>
        <p:spPr>
          <a:xfrm>
            <a:off x="5591886" y="679215"/>
            <a:ext cx="0" cy="5499569"/>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pic>
        <p:nvPicPr>
          <p:cNvPr id="18" name="Picture 17" descr="A white and black card with black text&#10;&#10;Description automatically generated">
            <a:extLst>
              <a:ext uri="{FF2B5EF4-FFF2-40B4-BE49-F238E27FC236}">
                <a16:creationId xmlns:a16="http://schemas.microsoft.com/office/drawing/2014/main" id="{5F9E57E4-A95C-15A3-EE42-3E161CCA5613}"/>
              </a:ext>
            </a:extLst>
          </p:cNvPr>
          <p:cNvPicPr>
            <a:picLocks noGrp="1" noRot="1" noChangeAspect="1" noMove="1" noResize="1" noEditPoints="1" noAdjustHandles="1" noChangeArrowheads="1" noChangeShapeType="1" noCrop="1"/>
          </p:cNvPicPr>
          <p:nvPr/>
        </p:nvPicPr>
        <p:blipFill>
          <a:blip r:embed="rId3"/>
          <a:stretch>
            <a:fillRect/>
          </a:stretch>
        </p:blipFill>
        <p:spPr>
          <a:xfrm>
            <a:off x="8852366" y="2989305"/>
            <a:ext cx="2921719" cy="3270703"/>
          </a:xfrm>
          <a:prstGeom prst="rect">
            <a:avLst/>
          </a:prstGeom>
        </p:spPr>
      </p:pic>
      <p:pic>
        <p:nvPicPr>
          <p:cNvPr id="4" name="Picture 3" descr="A black and white sign with black text&#10;&#10;Description automatically generated">
            <a:hlinkClick r:id="rId4"/>
            <a:extLst>
              <a:ext uri="{FF2B5EF4-FFF2-40B4-BE49-F238E27FC236}">
                <a16:creationId xmlns:a16="http://schemas.microsoft.com/office/drawing/2014/main" id="{A52E45F2-F411-B482-0C99-9C9A56505B5D}"/>
              </a:ext>
            </a:extLst>
          </p:cNvPr>
          <p:cNvPicPr>
            <a:picLocks noChangeAspect="1"/>
          </p:cNvPicPr>
          <p:nvPr/>
        </p:nvPicPr>
        <p:blipFill>
          <a:blip r:embed="rId5"/>
          <a:stretch>
            <a:fillRect/>
          </a:stretch>
        </p:blipFill>
        <p:spPr>
          <a:xfrm>
            <a:off x="1285619" y="5155434"/>
            <a:ext cx="3029449" cy="757362"/>
          </a:xfrm>
          <a:prstGeom prst="rect">
            <a:avLst/>
          </a:prstGeom>
        </p:spPr>
      </p:pic>
      <p:sp>
        <p:nvSpPr>
          <p:cNvPr id="6" name="Rectangle 5">
            <a:extLst>
              <a:ext uri="{FF2B5EF4-FFF2-40B4-BE49-F238E27FC236}">
                <a16:creationId xmlns:a16="http://schemas.microsoft.com/office/drawing/2014/main" id="{C556EA9A-8610-ED6B-F660-576EB9D8BD57}"/>
              </a:ext>
            </a:extLst>
          </p:cNvPr>
          <p:cNvSpPr>
            <a:spLocks noGrp="1" noRot="1" noMove="1" noResize="1" noEditPoints="1" noAdjustHandles="1" noChangeArrowheads="1" noChangeShapeType="1"/>
          </p:cNvSpPr>
          <p:nvPr/>
        </p:nvSpPr>
        <p:spPr>
          <a:xfrm>
            <a:off x="270364" y="209879"/>
            <a:ext cx="1610391" cy="25739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480669D-B6B5-BB9B-53A6-4537185AF8CC}"/>
              </a:ext>
            </a:extLst>
          </p:cNvPr>
          <p:cNvSpPr txBox="1">
            <a:spLocks noGrp="1" noRot="1" noMove="1" noResize="1" noEditPoints="1" noAdjustHandles="1" noChangeArrowheads="1" noChangeShapeType="1"/>
          </p:cNvSpPr>
          <p:nvPr/>
        </p:nvSpPr>
        <p:spPr>
          <a:xfrm>
            <a:off x="339811" y="209877"/>
            <a:ext cx="1437034" cy="261610"/>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WHO WE ARE</a:t>
            </a:r>
          </a:p>
        </p:txBody>
      </p:sp>
    </p:spTree>
    <p:extLst>
      <p:ext uri="{BB962C8B-B14F-4D97-AF65-F5344CB8AC3E}">
        <p14:creationId xmlns:p14="http://schemas.microsoft.com/office/powerpoint/2010/main" val="4081615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914690-9A50-67A7-D84D-981C4D720A4A}"/>
              </a:ext>
            </a:extLst>
          </p:cNvPr>
          <p:cNvSpPr/>
          <p:nvPr/>
        </p:nvSpPr>
        <p:spPr>
          <a:xfrm>
            <a:off x="270364" y="209879"/>
            <a:ext cx="1610391" cy="25739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F418214-E468-826A-6E93-816C7A43D44C}"/>
              </a:ext>
            </a:extLst>
          </p:cNvPr>
          <p:cNvSpPr txBox="1"/>
          <p:nvPr/>
        </p:nvSpPr>
        <p:spPr>
          <a:xfrm>
            <a:off x="339811" y="209877"/>
            <a:ext cx="1437034" cy="261610"/>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WHO WE ARE</a:t>
            </a:r>
          </a:p>
        </p:txBody>
      </p:sp>
      <p:pic>
        <p:nvPicPr>
          <p:cNvPr id="6" name="Picture 5" descr="A close-up of a book&#10;&#10;AI-generated content may be incorrect.">
            <a:extLst>
              <a:ext uri="{FF2B5EF4-FFF2-40B4-BE49-F238E27FC236}">
                <a16:creationId xmlns:a16="http://schemas.microsoft.com/office/drawing/2014/main" id="{81EC3563-24DD-8702-212B-718C9DA30D08}"/>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12325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A5D366-DF5D-633E-5A1C-D697EC7AC24F}"/>
              </a:ext>
            </a:extLst>
          </p:cNvPr>
          <p:cNvSpPr txBox="1">
            <a:spLocks noGrp="1" noRot="1" noMove="1" noResize="1" noEditPoints="1" noAdjustHandles="1" noChangeArrowheads="1" noChangeShapeType="1"/>
          </p:cNvSpPr>
          <p:nvPr/>
        </p:nvSpPr>
        <p:spPr>
          <a:xfrm>
            <a:off x="582595" y="786720"/>
            <a:ext cx="7404958" cy="1605568"/>
          </a:xfrm>
          <a:prstGeom prst="rect">
            <a:avLst/>
          </a:prstGeom>
          <a:noFill/>
        </p:spPr>
        <p:txBody>
          <a:bodyPr wrap="square" rtlCol="0">
            <a:spAutoFit/>
          </a:bodyPr>
          <a:lstStyle/>
          <a:p>
            <a:pPr>
              <a:lnSpc>
                <a:spcPts val="5880"/>
              </a:lnSpc>
            </a:pPr>
            <a:r>
              <a:rPr lang="en-US" sz="5400" b="1" dirty="0">
                <a:latin typeface="Arial" panose="020B0604020202020204" pitchFamily="34" charset="0"/>
                <a:cs typeface="Arial" panose="020B0604020202020204" pitchFamily="34" charset="0"/>
              </a:rPr>
              <a:t>Building a Better World, Together</a:t>
            </a:r>
          </a:p>
        </p:txBody>
      </p:sp>
      <p:sp>
        <p:nvSpPr>
          <p:cNvPr id="5" name="TextBox 4">
            <a:extLst>
              <a:ext uri="{FF2B5EF4-FFF2-40B4-BE49-F238E27FC236}">
                <a16:creationId xmlns:a16="http://schemas.microsoft.com/office/drawing/2014/main" id="{F297D4EC-D4D3-F6FF-4AD9-4F064DA80D2A}"/>
              </a:ext>
            </a:extLst>
          </p:cNvPr>
          <p:cNvSpPr txBox="1">
            <a:spLocks/>
          </p:cNvSpPr>
          <p:nvPr/>
        </p:nvSpPr>
        <p:spPr>
          <a:xfrm>
            <a:off x="582595" y="2728392"/>
            <a:ext cx="2496781" cy="707886"/>
          </a:xfrm>
          <a:prstGeom prst="rect">
            <a:avLst/>
          </a:prstGeom>
          <a:noFill/>
        </p:spPr>
        <p:txBody>
          <a:bodyPr wrap="square">
            <a:spAutoFit/>
          </a:bodyPr>
          <a:lstStyle/>
          <a:p>
            <a:r>
              <a:rPr lang="en-US" sz="2000" b="1" dirty="0">
                <a:solidFill>
                  <a:srgbClr val="8E6E3C"/>
                </a:solidFill>
                <a:latin typeface="Arial" panose="020B0604020202020204" pitchFamily="34" charset="0"/>
                <a:cs typeface="Arial" panose="020B0604020202020204" pitchFamily="34" charset="0"/>
              </a:rPr>
              <a:t>Purdue University in Indianapolis</a:t>
            </a:r>
            <a:endParaRPr lang="en-US" sz="2000" dirty="0">
              <a:solidFill>
                <a:srgbClr val="8E6E3C"/>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582BF94-E0E4-D08D-3F33-5F5E7DB4BAE3}"/>
              </a:ext>
            </a:extLst>
          </p:cNvPr>
          <p:cNvSpPr txBox="1">
            <a:spLocks/>
          </p:cNvSpPr>
          <p:nvPr/>
        </p:nvSpPr>
        <p:spPr>
          <a:xfrm>
            <a:off x="582596" y="3433332"/>
            <a:ext cx="2322140" cy="1615827"/>
          </a:xfrm>
          <a:prstGeom prst="rect">
            <a:avLst/>
          </a:prstGeom>
          <a:noFill/>
        </p:spPr>
        <p:txBody>
          <a:bodyPr wrap="square">
            <a:spAutoFit/>
          </a:bodyPr>
          <a:lstStyle/>
          <a:p>
            <a:r>
              <a:rPr lang="en-US" sz="1100" dirty="0">
                <a:latin typeface="Arial" panose="020B0604020202020204" pitchFamily="34" charset="0"/>
                <a:cs typeface="Arial" panose="020B0604020202020204" pitchFamily="34" charset="0"/>
              </a:rPr>
              <a:t>As an urban expansion of our West Lafayette location, Purdue University in Indianapolis extends Purdue’s academic and research excellence to Indiana’s capital city while investing in and partnering with Indianapolis businesses to significantly grow the tech-driven economy throughout the state. </a:t>
            </a:r>
          </a:p>
        </p:txBody>
      </p:sp>
      <p:sp>
        <p:nvSpPr>
          <p:cNvPr id="10" name="TextBox 9">
            <a:extLst>
              <a:ext uri="{FF2B5EF4-FFF2-40B4-BE49-F238E27FC236}">
                <a16:creationId xmlns:a16="http://schemas.microsoft.com/office/drawing/2014/main" id="{E199969A-48F6-D7EE-854C-52BBC002BF28}"/>
              </a:ext>
            </a:extLst>
          </p:cNvPr>
          <p:cNvSpPr txBox="1">
            <a:spLocks/>
          </p:cNvSpPr>
          <p:nvPr/>
        </p:nvSpPr>
        <p:spPr>
          <a:xfrm>
            <a:off x="3496068" y="2724060"/>
            <a:ext cx="2599932" cy="400110"/>
          </a:xfrm>
          <a:prstGeom prst="rect">
            <a:avLst/>
          </a:prstGeom>
          <a:noFill/>
        </p:spPr>
        <p:txBody>
          <a:bodyPr wrap="square">
            <a:spAutoFit/>
          </a:bodyPr>
          <a:lstStyle/>
          <a:p>
            <a:r>
              <a:rPr lang="en-US" sz="2000" b="1" dirty="0">
                <a:solidFill>
                  <a:srgbClr val="8E6E3C"/>
                </a:solidFill>
                <a:latin typeface="Arial" panose="020B0604020202020204" pitchFamily="34" charset="0"/>
                <a:cs typeface="Arial" panose="020B0604020202020204" pitchFamily="34" charset="0"/>
              </a:rPr>
              <a:t>Purdue Computes</a:t>
            </a:r>
            <a:endParaRPr lang="en-US" sz="2000" dirty="0">
              <a:solidFill>
                <a:srgbClr val="8E6E3C"/>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A49C6A3-93F4-EB66-4846-5DE55FB0BC55}"/>
              </a:ext>
            </a:extLst>
          </p:cNvPr>
          <p:cNvSpPr txBox="1">
            <a:spLocks/>
          </p:cNvSpPr>
          <p:nvPr/>
        </p:nvSpPr>
        <p:spPr>
          <a:xfrm>
            <a:off x="6568611" y="2724060"/>
            <a:ext cx="2147448" cy="707886"/>
          </a:xfrm>
          <a:prstGeom prst="rect">
            <a:avLst/>
          </a:prstGeom>
          <a:noFill/>
        </p:spPr>
        <p:txBody>
          <a:bodyPr wrap="square">
            <a:spAutoFit/>
          </a:bodyPr>
          <a:lstStyle/>
          <a:p>
            <a:r>
              <a:rPr lang="en-US" sz="2000" b="1" dirty="0">
                <a:solidFill>
                  <a:srgbClr val="8E6E3C"/>
                </a:solidFill>
                <a:latin typeface="Arial" panose="020B0604020202020204" pitchFamily="34" charset="0"/>
                <a:cs typeface="Arial" panose="020B0604020202020204" pitchFamily="34" charset="0"/>
              </a:rPr>
              <a:t>Daniels School of Business</a:t>
            </a:r>
            <a:endParaRPr lang="en-US" sz="2000" dirty="0">
              <a:solidFill>
                <a:srgbClr val="8E6E3C"/>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D199D82-9F5E-08C5-C2B1-398EE7B80F2E}"/>
              </a:ext>
            </a:extLst>
          </p:cNvPr>
          <p:cNvSpPr txBox="1">
            <a:spLocks/>
          </p:cNvSpPr>
          <p:nvPr/>
        </p:nvSpPr>
        <p:spPr>
          <a:xfrm>
            <a:off x="3496068" y="3124170"/>
            <a:ext cx="2326539" cy="1954381"/>
          </a:xfrm>
          <a:prstGeom prst="rect">
            <a:avLst/>
          </a:prstGeom>
          <a:noFill/>
        </p:spPr>
        <p:txBody>
          <a:bodyPr wrap="square">
            <a:spAutoFit/>
          </a:bodyPr>
          <a:lstStyle/>
          <a:p>
            <a:r>
              <a:rPr lang="en-US" sz="1100" dirty="0">
                <a:latin typeface="Arial" panose="020B0604020202020204" pitchFamily="34" charset="0"/>
                <a:cs typeface="Arial" panose="020B0604020202020204" pitchFamily="34" charset="0"/>
              </a:rPr>
              <a:t>Purdue Computes emphasizes four key pillars of Purdue’s extensive technological and computational environment: the advancement of physical artificial intelligence, the elevation of our already-successful computer science and computer engineering programs, quantum science and engineering, and semiconductor research and development.    </a:t>
            </a:r>
          </a:p>
        </p:txBody>
      </p:sp>
      <p:sp>
        <p:nvSpPr>
          <p:cNvPr id="15" name="TextBox 14">
            <a:extLst>
              <a:ext uri="{FF2B5EF4-FFF2-40B4-BE49-F238E27FC236}">
                <a16:creationId xmlns:a16="http://schemas.microsoft.com/office/drawing/2014/main" id="{66A8CE3F-D595-8162-EEFC-6EBF7ED80DA9}"/>
              </a:ext>
            </a:extLst>
          </p:cNvPr>
          <p:cNvSpPr txBox="1">
            <a:spLocks/>
          </p:cNvSpPr>
          <p:nvPr/>
        </p:nvSpPr>
        <p:spPr>
          <a:xfrm>
            <a:off x="6568611" y="3429000"/>
            <a:ext cx="2253230" cy="1954381"/>
          </a:xfrm>
          <a:prstGeom prst="rect">
            <a:avLst/>
          </a:prstGeom>
          <a:noFill/>
        </p:spPr>
        <p:txBody>
          <a:bodyPr wrap="square">
            <a:spAutoFit/>
          </a:bodyPr>
          <a:lstStyle/>
          <a:p>
            <a:r>
              <a:rPr lang="en-US" sz="1100" dirty="0">
                <a:latin typeface="Arial" panose="020B0604020202020204" pitchFamily="34" charset="0"/>
                <a:cs typeface="Arial" panose="020B0604020202020204" pitchFamily="34" charset="0"/>
              </a:rPr>
              <a:t>The Mitch Daniels School of Business offers a STEM-infused, future-focused business education for the leaders and founders of tomorrow. Celebrating a president who led transformative change during his tenure, the reimagined business school prepares graduates who generate value in the world and lead with vision and versatility.</a:t>
            </a:r>
          </a:p>
        </p:txBody>
      </p:sp>
      <p:cxnSp>
        <p:nvCxnSpPr>
          <p:cNvPr id="16" name="Straight Connector 15">
            <a:extLst>
              <a:ext uri="{FF2B5EF4-FFF2-40B4-BE49-F238E27FC236}">
                <a16:creationId xmlns:a16="http://schemas.microsoft.com/office/drawing/2014/main" id="{8F364DFF-A974-A5BE-3DAB-7D8C8C2A4A3F}"/>
              </a:ext>
            </a:extLst>
          </p:cNvPr>
          <p:cNvCxnSpPr>
            <a:cxnSpLocks noGrp="1" noRot="1" noMove="1" noResize="1" noEditPoints="1" noAdjustHandles="1" noChangeArrowheads="1" noChangeShapeType="1"/>
          </p:cNvCxnSpPr>
          <p:nvPr/>
        </p:nvCxnSpPr>
        <p:spPr>
          <a:xfrm>
            <a:off x="3201125" y="2805921"/>
            <a:ext cx="0" cy="3325090"/>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pic>
        <p:nvPicPr>
          <p:cNvPr id="6" name="Picture 5" descr="A black text on a tan background&#10;&#10;Description automatically generated">
            <a:hlinkClick r:id="rId2"/>
            <a:extLst>
              <a:ext uri="{FF2B5EF4-FFF2-40B4-BE49-F238E27FC236}">
                <a16:creationId xmlns:a16="http://schemas.microsoft.com/office/drawing/2014/main" id="{C4D74626-16F3-22A9-54DB-811C5D5ED90E}"/>
              </a:ext>
            </a:extLst>
          </p:cNvPr>
          <p:cNvPicPr>
            <a:picLocks noChangeAspect="1"/>
          </p:cNvPicPr>
          <p:nvPr/>
        </p:nvPicPr>
        <p:blipFill>
          <a:blip r:embed="rId3"/>
          <a:stretch>
            <a:fillRect/>
          </a:stretch>
        </p:blipFill>
        <p:spPr>
          <a:xfrm>
            <a:off x="488614" y="5444205"/>
            <a:ext cx="2576461" cy="644115"/>
          </a:xfrm>
          <a:prstGeom prst="rect">
            <a:avLst/>
          </a:prstGeom>
        </p:spPr>
      </p:pic>
      <p:cxnSp>
        <p:nvCxnSpPr>
          <p:cNvPr id="8" name="Straight Connector 7">
            <a:extLst>
              <a:ext uri="{FF2B5EF4-FFF2-40B4-BE49-F238E27FC236}">
                <a16:creationId xmlns:a16="http://schemas.microsoft.com/office/drawing/2014/main" id="{03F28703-12DB-FB50-4312-338BBC251F93}"/>
              </a:ext>
            </a:extLst>
          </p:cNvPr>
          <p:cNvCxnSpPr>
            <a:cxnSpLocks noGrp="1" noRot="1" noMove="1" noResize="1" noEditPoints="1" noAdjustHandles="1" noChangeArrowheads="1" noChangeShapeType="1"/>
          </p:cNvCxnSpPr>
          <p:nvPr/>
        </p:nvCxnSpPr>
        <p:spPr>
          <a:xfrm>
            <a:off x="6235378" y="2805921"/>
            <a:ext cx="0" cy="3325090"/>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pic>
        <p:nvPicPr>
          <p:cNvPr id="14" name="Picture 13" descr="A black text on a tan rectangle&#10;&#10;Description automatically generated">
            <a:hlinkClick r:id="rId4"/>
            <a:extLst>
              <a:ext uri="{FF2B5EF4-FFF2-40B4-BE49-F238E27FC236}">
                <a16:creationId xmlns:a16="http://schemas.microsoft.com/office/drawing/2014/main" id="{9E95A1CA-4AAD-FD74-0324-6E93158CAB35}"/>
              </a:ext>
            </a:extLst>
          </p:cNvPr>
          <p:cNvPicPr>
            <a:picLocks noChangeAspect="1"/>
          </p:cNvPicPr>
          <p:nvPr/>
        </p:nvPicPr>
        <p:blipFill>
          <a:blip r:embed="rId5"/>
          <a:stretch>
            <a:fillRect/>
          </a:stretch>
        </p:blipFill>
        <p:spPr>
          <a:xfrm>
            <a:off x="3455675" y="5444205"/>
            <a:ext cx="2602612" cy="487990"/>
          </a:xfrm>
          <a:prstGeom prst="rect">
            <a:avLst/>
          </a:prstGeom>
        </p:spPr>
      </p:pic>
      <p:sp>
        <p:nvSpPr>
          <p:cNvPr id="23" name="Rectangle 22">
            <a:extLst>
              <a:ext uri="{FF2B5EF4-FFF2-40B4-BE49-F238E27FC236}">
                <a16:creationId xmlns:a16="http://schemas.microsoft.com/office/drawing/2014/main" id="{28556B6C-75CF-BDFF-903C-BB9CD8B9B287}"/>
              </a:ext>
            </a:extLst>
          </p:cNvPr>
          <p:cNvSpPr>
            <a:spLocks noGrp="1" noRot="1" noMove="1" noResize="1" noEditPoints="1" noAdjustHandles="1" noChangeArrowheads="1" noChangeShapeType="1"/>
          </p:cNvSpPr>
          <p:nvPr/>
        </p:nvSpPr>
        <p:spPr>
          <a:xfrm>
            <a:off x="270364" y="209879"/>
            <a:ext cx="1610391" cy="25739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0ECA83F9-4109-20AD-4E4B-2C7BDC20EE9E}"/>
              </a:ext>
            </a:extLst>
          </p:cNvPr>
          <p:cNvSpPr txBox="1">
            <a:spLocks noGrp="1" noRot="1" noMove="1" noResize="1" noEditPoints="1" noAdjustHandles="1" noChangeArrowheads="1" noChangeShapeType="1"/>
          </p:cNvSpPr>
          <p:nvPr/>
        </p:nvSpPr>
        <p:spPr>
          <a:xfrm>
            <a:off x="339811" y="209877"/>
            <a:ext cx="1437034" cy="261610"/>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OUR STRATEGY</a:t>
            </a:r>
          </a:p>
        </p:txBody>
      </p:sp>
      <p:sp>
        <p:nvSpPr>
          <p:cNvPr id="2" name="TextBox 1">
            <a:extLst>
              <a:ext uri="{FF2B5EF4-FFF2-40B4-BE49-F238E27FC236}">
                <a16:creationId xmlns:a16="http://schemas.microsoft.com/office/drawing/2014/main" id="{0D45AB59-91FA-4C50-C5E1-C8C2ACEE1125}"/>
              </a:ext>
            </a:extLst>
          </p:cNvPr>
          <p:cNvSpPr txBox="1">
            <a:spLocks/>
          </p:cNvSpPr>
          <p:nvPr/>
        </p:nvSpPr>
        <p:spPr>
          <a:xfrm>
            <a:off x="9450015" y="2721114"/>
            <a:ext cx="1612709" cy="707886"/>
          </a:xfrm>
          <a:prstGeom prst="rect">
            <a:avLst/>
          </a:prstGeom>
          <a:noFill/>
        </p:spPr>
        <p:txBody>
          <a:bodyPr wrap="square">
            <a:spAutoFit/>
          </a:bodyPr>
          <a:lstStyle/>
          <a:p>
            <a:r>
              <a:rPr lang="en-US" sz="2000" b="1" dirty="0">
                <a:solidFill>
                  <a:srgbClr val="8E6E3C"/>
                </a:solidFill>
                <a:latin typeface="Arial" panose="020B0604020202020204" pitchFamily="34" charset="0"/>
                <a:cs typeface="Arial" panose="020B0604020202020204" pitchFamily="34" charset="0"/>
              </a:rPr>
              <a:t>Purdue One Health</a:t>
            </a:r>
            <a:endParaRPr lang="en-US" sz="2000" dirty="0">
              <a:solidFill>
                <a:srgbClr val="8E6E3C"/>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CE85E53-AE88-3EC7-B687-363C25B04946}"/>
              </a:ext>
            </a:extLst>
          </p:cNvPr>
          <p:cNvSpPr txBox="1">
            <a:spLocks/>
          </p:cNvSpPr>
          <p:nvPr/>
        </p:nvSpPr>
        <p:spPr>
          <a:xfrm>
            <a:off x="9450015" y="3426054"/>
            <a:ext cx="2147448" cy="1954381"/>
          </a:xfrm>
          <a:prstGeom prst="rect">
            <a:avLst/>
          </a:prstGeom>
          <a:noFill/>
        </p:spPr>
        <p:txBody>
          <a:bodyPr wrap="square">
            <a:spAutoFit/>
          </a:bodyPr>
          <a:lstStyle/>
          <a:p>
            <a:r>
              <a:rPr lang="en-US" sz="1100" dirty="0">
                <a:latin typeface="Arial" panose="020B0604020202020204" pitchFamily="34" charset="0"/>
                <a:cs typeface="Arial" panose="020B0604020202020204" pitchFamily="34" charset="0"/>
              </a:rPr>
              <a:t>Purdue One Health is focused on solving complex challenges at the intersection of human, animal and plant health and delivering real-world impact. Purdue is working to improve health outcomes and foster economic growth through four key pillars: academic programs, research, facility infrastructure and industry partnerships.</a:t>
            </a:r>
          </a:p>
        </p:txBody>
      </p:sp>
      <p:cxnSp>
        <p:nvCxnSpPr>
          <p:cNvPr id="7" name="Straight Connector 6">
            <a:extLst>
              <a:ext uri="{FF2B5EF4-FFF2-40B4-BE49-F238E27FC236}">
                <a16:creationId xmlns:a16="http://schemas.microsoft.com/office/drawing/2014/main" id="{4DBA92F4-05BD-D395-A5B7-1F59E4BD9BC8}"/>
              </a:ext>
            </a:extLst>
          </p:cNvPr>
          <p:cNvCxnSpPr>
            <a:cxnSpLocks noGrp="1" noRot="1" noMove="1" noResize="1" noEditPoints="1" noAdjustHandles="1" noChangeArrowheads="1" noChangeShapeType="1"/>
          </p:cNvCxnSpPr>
          <p:nvPr/>
        </p:nvCxnSpPr>
        <p:spPr>
          <a:xfrm>
            <a:off x="9116783" y="2805921"/>
            <a:ext cx="0" cy="3325090"/>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pic>
        <p:nvPicPr>
          <p:cNvPr id="17" name="Picture 16" descr="A black text on a tan background&#10;&#10;AI-generated content may be incorrect.">
            <a:hlinkClick r:id="rId6"/>
            <a:extLst>
              <a:ext uri="{FF2B5EF4-FFF2-40B4-BE49-F238E27FC236}">
                <a16:creationId xmlns:a16="http://schemas.microsoft.com/office/drawing/2014/main" id="{51885D2A-144A-C515-E5C0-281923991C7A}"/>
              </a:ext>
            </a:extLst>
          </p:cNvPr>
          <p:cNvPicPr>
            <a:picLocks noChangeAspect="1"/>
          </p:cNvPicPr>
          <p:nvPr/>
        </p:nvPicPr>
        <p:blipFill>
          <a:blip r:embed="rId7"/>
          <a:stretch>
            <a:fillRect/>
          </a:stretch>
        </p:blipFill>
        <p:spPr>
          <a:xfrm>
            <a:off x="9401318" y="5472381"/>
            <a:ext cx="2302068" cy="431638"/>
          </a:xfrm>
          <a:prstGeom prst="rect">
            <a:avLst/>
          </a:prstGeom>
        </p:spPr>
      </p:pic>
      <p:pic>
        <p:nvPicPr>
          <p:cNvPr id="20" name="Picture 19" descr="A close up of a sign&#10;&#10;AI-generated content may be incorrect.">
            <a:hlinkClick r:id="rId8"/>
            <a:extLst>
              <a:ext uri="{FF2B5EF4-FFF2-40B4-BE49-F238E27FC236}">
                <a16:creationId xmlns:a16="http://schemas.microsoft.com/office/drawing/2014/main" id="{50D3D714-BAF0-B8EE-5ACF-B40AF7ADE989}"/>
              </a:ext>
            </a:extLst>
          </p:cNvPr>
          <p:cNvPicPr>
            <a:picLocks noChangeAspect="1"/>
          </p:cNvPicPr>
          <p:nvPr/>
        </p:nvPicPr>
        <p:blipFill>
          <a:blip r:embed="rId9"/>
          <a:stretch>
            <a:fillRect/>
          </a:stretch>
        </p:blipFill>
        <p:spPr>
          <a:xfrm>
            <a:off x="6258215" y="5423339"/>
            <a:ext cx="2602609" cy="647941"/>
          </a:xfrm>
          <a:prstGeom prst="rect">
            <a:avLst/>
          </a:prstGeom>
        </p:spPr>
      </p:pic>
    </p:spTree>
    <p:extLst>
      <p:ext uri="{BB962C8B-B14F-4D97-AF65-F5344CB8AC3E}">
        <p14:creationId xmlns:p14="http://schemas.microsoft.com/office/powerpoint/2010/main" val="4088018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0A3054-2E87-B50C-DF7A-4D3E41894E25}"/>
              </a:ext>
            </a:extLst>
          </p:cNvPr>
          <p:cNvSpPr txBox="1">
            <a:spLocks noGrp="1" noRot="1" noMove="1" noResize="1" noEditPoints="1" noAdjustHandles="1" noChangeArrowheads="1" noChangeShapeType="1"/>
          </p:cNvSpPr>
          <p:nvPr/>
        </p:nvSpPr>
        <p:spPr>
          <a:xfrm>
            <a:off x="856933" y="1824825"/>
            <a:ext cx="5062669" cy="2308324"/>
          </a:xfrm>
          <a:prstGeom prst="rect">
            <a:avLst/>
          </a:prstGeom>
          <a:noFill/>
        </p:spPr>
        <p:txBody>
          <a:bodyPr wrap="square" rtlCol="0">
            <a:spAutoFit/>
          </a:bodyPr>
          <a:lstStyle/>
          <a:p>
            <a:r>
              <a:rPr lang="en-US" sz="4800" b="1" dirty="0">
                <a:solidFill>
                  <a:schemeClr val="bg1"/>
                </a:solidFill>
                <a:latin typeface="Arial" panose="020B0604020202020204" pitchFamily="34" charset="0"/>
                <a:cs typeface="Arial" panose="020B0604020202020204" pitchFamily="34" charset="0"/>
              </a:rPr>
              <a:t>Collaboration That Transforms Tomorrow</a:t>
            </a:r>
          </a:p>
        </p:txBody>
      </p:sp>
      <p:sp>
        <p:nvSpPr>
          <p:cNvPr id="8" name="TextBox 7">
            <a:extLst>
              <a:ext uri="{FF2B5EF4-FFF2-40B4-BE49-F238E27FC236}">
                <a16:creationId xmlns:a16="http://schemas.microsoft.com/office/drawing/2014/main" id="{1742ED86-60E3-B508-4CB3-3FE8C4E39371}"/>
              </a:ext>
            </a:extLst>
          </p:cNvPr>
          <p:cNvSpPr txBox="1">
            <a:spLocks/>
          </p:cNvSpPr>
          <p:nvPr/>
        </p:nvSpPr>
        <p:spPr>
          <a:xfrm>
            <a:off x="7187452" y="1140568"/>
            <a:ext cx="4403903" cy="830997"/>
          </a:xfrm>
          <a:prstGeom prst="rect">
            <a:avLst/>
          </a:prstGeom>
          <a:noFill/>
        </p:spPr>
        <p:txBody>
          <a:bodyPr wrap="square">
            <a:spAutoFit/>
          </a:bodyPr>
          <a:lstStyle/>
          <a:p>
            <a:r>
              <a:rPr lang="en-US" sz="2400" b="1" dirty="0">
                <a:solidFill>
                  <a:srgbClr val="CEB992"/>
                </a:solidFill>
                <a:latin typeface="Arial" panose="020B0604020202020204" pitchFamily="34" charset="0"/>
                <a:cs typeface="Arial" panose="020B0604020202020204" pitchFamily="34" charset="0"/>
              </a:rPr>
              <a:t>Lilly + Purdue: Accelerating the future of medicine</a:t>
            </a:r>
          </a:p>
        </p:txBody>
      </p:sp>
      <p:sp>
        <p:nvSpPr>
          <p:cNvPr id="12" name="TextBox 11">
            <a:extLst>
              <a:ext uri="{FF2B5EF4-FFF2-40B4-BE49-F238E27FC236}">
                <a16:creationId xmlns:a16="http://schemas.microsoft.com/office/drawing/2014/main" id="{F877CDF0-57EF-FCB4-6247-3194AAD946DC}"/>
              </a:ext>
            </a:extLst>
          </p:cNvPr>
          <p:cNvSpPr txBox="1">
            <a:spLocks/>
          </p:cNvSpPr>
          <p:nvPr/>
        </p:nvSpPr>
        <p:spPr>
          <a:xfrm>
            <a:off x="7187453" y="2077289"/>
            <a:ext cx="4202202" cy="1615827"/>
          </a:xfrm>
          <a:prstGeom prst="rect">
            <a:avLst/>
          </a:prstGeom>
          <a:noFill/>
        </p:spPr>
        <p:txBody>
          <a:bodyPr wrap="square">
            <a:spAutoFit/>
          </a:bodyPr>
          <a:lstStyle/>
          <a:p>
            <a:r>
              <a:rPr lang="en-US" sz="1100" dirty="0">
                <a:solidFill>
                  <a:schemeClr val="bg1"/>
                </a:solidFill>
                <a:latin typeface="Arial" panose="020B0604020202020204" pitchFamily="34" charset="0"/>
                <a:cs typeface="Arial" panose="020B0604020202020204" pitchFamily="34" charset="0"/>
              </a:rPr>
              <a:t>Together, Eli Lilly and Company and Purdue will accelerate drug discovery, bridge the gap between research and clinical application, and strengthen supply chains with advanced technology. With Purdue researchers working alongside Lilly scientists in West Lafayette, Indianapolis, and the LEAP Research and Innovation District, this partnership is reshaping how medicines are discovered, developed and delivered — bringing innovation from the lab to the lives of patients faster than ever before.</a:t>
            </a:r>
          </a:p>
        </p:txBody>
      </p:sp>
      <p:sp>
        <p:nvSpPr>
          <p:cNvPr id="3" name="TextBox 2">
            <a:extLst>
              <a:ext uri="{FF2B5EF4-FFF2-40B4-BE49-F238E27FC236}">
                <a16:creationId xmlns:a16="http://schemas.microsoft.com/office/drawing/2014/main" id="{0C32FE7E-DA9F-F922-5B07-C5F9892EA3E7}"/>
              </a:ext>
            </a:extLst>
          </p:cNvPr>
          <p:cNvSpPr txBox="1">
            <a:spLocks noGrp="1" noRot="1" noMove="1" noResize="1" noEditPoints="1" noAdjustHandles="1" noChangeArrowheads="1" noChangeShapeType="1"/>
          </p:cNvSpPr>
          <p:nvPr/>
        </p:nvSpPr>
        <p:spPr>
          <a:xfrm>
            <a:off x="921997" y="4234898"/>
            <a:ext cx="3334939" cy="830997"/>
          </a:xfrm>
          <a:prstGeom prst="rect">
            <a:avLst/>
          </a:prstGeom>
          <a:noFill/>
        </p:spPr>
        <p:txBody>
          <a:bodyPr wrap="square">
            <a:spAutoFit/>
          </a:bodyPr>
          <a:lstStyle/>
          <a:p>
            <a:r>
              <a:rPr lang="en-US" sz="1200" dirty="0">
                <a:solidFill>
                  <a:schemeClr val="bg1"/>
                </a:solidFill>
                <a:latin typeface="Arial" panose="020B0604020202020204" pitchFamily="34" charset="0"/>
                <a:cs typeface="Arial" panose="020B0604020202020204" pitchFamily="34" charset="0"/>
              </a:rPr>
              <a:t>When global leaders look to accelerate innovation, they turn to Purdue. Together, we’re pioneering breakthroughs in health and technology that will define the future. </a:t>
            </a:r>
          </a:p>
        </p:txBody>
      </p:sp>
      <p:sp>
        <p:nvSpPr>
          <p:cNvPr id="9" name="TextBox 8">
            <a:extLst>
              <a:ext uri="{FF2B5EF4-FFF2-40B4-BE49-F238E27FC236}">
                <a16:creationId xmlns:a16="http://schemas.microsoft.com/office/drawing/2014/main" id="{A8D44DB8-029D-6970-5FC3-BE221FBA986B}"/>
              </a:ext>
            </a:extLst>
          </p:cNvPr>
          <p:cNvSpPr txBox="1">
            <a:spLocks/>
          </p:cNvSpPr>
          <p:nvPr/>
        </p:nvSpPr>
        <p:spPr>
          <a:xfrm>
            <a:off x="7187452" y="3880094"/>
            <a:ext cx="4403901" cy="830997"/>
          </a:xfrm>
          <a:prstGeom prst="rect">
            <a:avLst/>
          </a:prstGeom>
          <a:noFill/>
        </p:spPr>
        <p:txBody>
          <a:bodyPr wrap="square">
            <a:spAutoFit/>
          </a:bodyPr>
          <a:lstStyle/>
          <a:p>
            <a:r>
              <a:rPr lang="en-US" sz="2400" b="1" dirty="0">
                <a:solidFill>
                  <a:srgbClr val="CEB992"/>
                </a:solidFill>
                <a:latin typeface="Arial" panose="020B0604020202020204" pitchFamily="34" charset="0"/>
                <a:cs typeface="Arial" panose="020B0604020202020204" pitchFamily="34" charset="0"/>
              </a:rPr>
              <a:t>SK </a:t>
            </a:r>
            <a:r>
              <a:rPr lang="en-US" sz="2400" b="1" dirty="0" err="1">
                <a:solidFill>
                  <a:srgbClr val="CEB992"/>
                </a:solidFill>
                <a:latin typeface="Arial" panose="020B0604020202020204" pitchFamily="34" charset="0"/>
                <a:cs typeface="Arial" panose="020B0604020202020204" pitchFamily="34" charset="0"/>
              </a:rPr>
              <a:t>hynix</a:t>
            </a:r>
            <a:r>
              <a:rPr lang="en-US" sz="2400" b="1" dirty="0">
                <a:solidFill>
                  <a:srgbClr val="CEB992"/>
                </a:solidFill>
                <a:latin typeface="Arial" panose="020B0604020202020204" pitchFamily="34" charset="0"/>
                <a:cs typeface="Arial" panose="020B0604020202020204" pitchFamily="34" charset="0"/>
              </a:rPr>
              <a:t> + Purdue: Building America’s Silicon Heartland</a:t>
            </a:r>
          </a:p>
        </p:txBody>
      </p:sp>
      <p:sp>
        <p:nvSpPr>
          <p:cNvPr id="10" name="TextBox 9">
            <a:extLst>
              <a:ext uri="{FF2B5EF4-FFF2-40B4-BE49-F238E27FC236}">
                <a16:creationId xmlns:a16="http://schemas.microsoft.com/office/drawing/2014/main" id="{03AD4D35-9291-689D-EE2C-E56D1AEA9A21}"/>
              </a:ext>
            </a:extLst>
          </p:cNvPr>
          <p:cNvSpPr txBox="1">
            <a:spLocks/>
          </p:cNvSpPr>
          <p:nvPr/>
        </p:nvSpPr>
        <p:spPr>
          <a:xfrm>
            <a:off x="7187453" y="4719858"/>
            <a:ext cx="4202202" cy="1107996"/>
          </a:xfrm>
          <a:prstGeom prst="rect">
            <a:avLst/>
          </a:prstGeom>
          <a:noFill/>
        </p:spPr>
        <p:txBody>
          <a:bodyPr wrap="square">
            <a:spAutoFit/>
          </a:bodyPr>
          <a:lstStyle/>
          <a:p>
            <a:r>
              <a:rPr lang="en-US" sz="1100" dirty="0">
                <a:solidFill>
                  <a:schemeClr val="bg1"/>
                </a:solidFill>
                <a:latin typeface="Arial" panose="020B0604020202020204" pitchFamily="34" charset="0"/>
                <a:cs typeface="Arial" panose="020B0604020202020204" pitchFamily="34" charset="0"/>
              </a:rPr>
              <a:t>Purdue and SK </a:t>
            </a:r>
            <a:r>
              <a:rPr lang="en-US" sz="1100" dirty="0" err="1">
                <a:solidFill>
                  <a:schemeClr val="bg1"/>
                </a:solidFill>
                <a:latin typeface="Arial" panose="020B0604020202020204" pitchFamily="34" charset="0"/>
                <a:cs typeface="Arial" panose="020B0604020202020204" pitchFamily="34" charset="0"/>
              </a:rPr>
              <a:t>hynix</a:t>
            </a:r>
            <a:r>
              <a:rPr lang="en-US" sz="1100" dirty="0">
                <a:solidFill>
                  <a:schemeClr val="bg1"/>
                </a:solidFill>
                <a:latin typeface="Arial" panose="020B0604020202020204" pitchFamily="34" charset="0"/>
                <a:cs typeface="Arial" panose="020B0604020202020204" pitchFamily="34" charset="0"/>
              </a:rPr>
              <a:t> are creating a transformative hub for semiconductor innovation in West Lafayette. Backed by a $3.87 billion investment from SK </a:t>
            </a:r>
            <a:r>
              <a:rPr lang="en-US" sz="1100" dirty="0" err="1">
                <a:solidFill>
                  <a:schemeClr val="bg1"/>
                </a:solidFill>
                <a:latin typeface="Arial" panose="020B0604020202020204" pitchFamily="34" charset="0"/>
                <a:cs typeface="Arial" panose="020B0604020202020204" pitchFamily="34" charset="0"/>
              </a:rPr>
              <a:t>hynix</a:t>
            </a:r>
            <a:r>
              <a:rPr lang="en-US" sz="1100" dirty="0">
                <a:solidFill>
                  <a:schemeClr val="bg1"/>
                </a:solidFill>
                <a:latin typeface="Arial" panose="020B0604020202020204" pitchFamily="34" charset="0"/>
                <a:cs typeface="Arial" panose="020B0604020202020204" pitchFamily="34" charset="0"/>
              </a:rPr>
              <a:t> and supported by $458 million in CHIPS Act funding, this initiative will establish one of the largest AI semiconductor advanced packaging and R&amp;D facilities ever located on a university campus.</a:t>
            </a:r>
          </a:p>
        </p:txBody>
      </p:sp>
      <p:cxnSp>
        <p:nvCxnSpPr>
          <p:cNvPr id="19" name="Straight Connector 18">
            <a:extLst>
              <a:ext uri="{FF2B5EF4-FFF2-40B4-BE49-F238E27FC236}">
                <a16:creationId xmlns:a16="http://schemas.microsoft.com/office/drawing/2014/main" id="{5E613BE5-ABEB-8223-22C9-7B543F47F59F}"/>
              </a:ext>
            </a:extLst>
          </p:cNvPr>
          <p:cNvCxnSpPr>
            <a:cxnSpLocks noGrp="1" noRot="1" noMove="1" noResize="1" noEditPoints="1" noAdjustHandles="1" noChangeArrowheads="1" noChangeShapeType="1"/>
          </p:cNvCxnSpPr>
          <p:nvPr/>
        </p:nvCxnSpPr>
        <p:spPr>
          <a:xfrm>
            <a:off x="6328293" y="1167965"/>
            <a:ext cx="0" cy="4711748"/>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A76368AC-2B45-6F3E-5A23-D3F980335BD2}"/>
              </a:ext>
            </a:extLst>
          </p:cNvPr>
          <p:cNvSpPr>
            <a:spLocks noGrp="1" noRot="1" noMove="1" noResize="1" noEditPoints="1" noAdjustHandles="1" noChangeArrowheads="1" noChangeShapeType="1"/>
          </p:cNvSpPr>
          <p:nvPr/>
        </p:nvSpPr>
        <p:spPr>
          <a:xfrm>
            <a:off x="270364" y="209879"/>
            <a:ext cx="1610391" cy="25739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C84FB50-330F-0619-3C46-139B6B43B8EE}"/>
              </a:ext>
            </a:extLst>
          </p:cNvPr>
          <p:cNvSpPr txBox="1">
            <a:spLocks noGrp="1" noRot="1" noMove="1" noResize="1" noEditPoints="1" noAdjustHandles="1" noChangeArrowheads="1" noChangeShapeType="1"/>
          </p:cNvSpPr>
          <p:nvPr/>
        </p:nvSpPr>
        <p:spPr>
          <a:xfrm>
            <a:off x="339811" y="209877"/>
            <a:ext cx="1437034" cy="261610"/>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OUR STRATEGY</a:t>
            </a:r>
          </a:p>
        </p:txBody>
      </p:sp>
    </p:spTree>
    <p:extLst>
      <p:ext uri="{BB962C8B-B14F-4D97-AF65-F5344CB8AC3E}">
        <p14:creationId xmlns:p14="http://schemas.microsoft.com/office/powerpoint/2010/main" val="3350318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A5D366-DF5D-633E-5A1C-D697EC7AC24F}"/>
              </a:ext>
            </a:extLst>
          </p:cNvPr>
          <p:cNvSpPr txBox="1"/>
          <p:nvPr/>
        </p:nvSpPr>
        <p:spPr>
          <a:xfrm>
            <a:off x="483685" y="744134"/>
            <a:ext cx="4843045" cy="1900520"/>
          </a:xfrm>
          <a:prstGeom prst="rect">
            <a:avLst/>
          </a:prstGeom>
          <a:noFill/>
        </p:spPr>
        <p:txBody>
          <a:bodyPr wrap="square" rtlCol="0">
            <a:spAutoFit/>
          </a:bodyPr>
          <a:lstStyle/>
          <a:p>
            <a:pPr>
              <a:lnSpc>
                <a:spcPts val="4680"/>
              </a:lnSpc>
            </a:pPr>
            <a:r>
              <a:rPr lang="en-US" sz="4000" b="1" dirty="0">
                <a:latin typeface="Arial" panose="020B0604020202020204" pitchFamily="34" charset="0"/>
                <a:cs typeface="Arial" panose="020B0604020202020204" pitchFamily="34" charset="0"/>
              </a:rPr>
              <a:t>Serving Beyond Our Red-Brick Exteriors</a:t>
            </a:r>
          </a:p>
        </p:txBody>
      </p:sp>
      <p:sp>
        <p:nvSpPr>
          <p:cNvPr id="5" name="TextBox 4">
            <a:extLst>
              <a:ext uri="{FF2B5EF4-FFF2-40B4-BE49-F238E27FC236}">
                <a16:creationId xmlns:a16="http://schemas.microsoft.com/office/drawing/2014/main" id="{F297D4EC-D4D3-F6FF-4AD9-4F064DA80D2A}"/>
              </a:ext>
            </a:extLst>
          </p:cNvPr>
          <p:cNvSpPr txBox="1"/>
          <p:nvPr/>
        </p:nvSpPr>
        <p:spPr>
          <a:xfrm>
            <a:off x="507986" y="3429000"/>
            <a:ext cx="1117644" cy="400110"/>
          </a:xfrm>
          <a:prstGeom prst="rect">
            <a:avLst/>
          </a:prstGeom>
          <a:noFill/>
        </p:spPr>
        <p:txBody>
          <a:bodyPr wrap="square">
            <a:spAutoFit/>
          </a:bodyPr>
          <a:lstStyle/>
          <a:p>
            <a:r>
              <a:rPr lang="en-US" sz="2000" b="1" dirty="0">
                <a:solidFill>
                  <a:srgbClr val="8E6E3C"/>
                </a:solidFill>
                <a:latin typeface="Arial" panose="020B0604020202020204" pitchFamily="34" charset="0"/>
                <a:cs typeface="Arial" panose="020B0604020202020204" pitchFamily="34" charset="0"/>
              </a:rPr>
              <a:t>Airport</a:t>
            </a:r>
            <a:endParaRPr lang="en-US" sz="2000" dirty="0">
              <a:solidFill>
                <a:srgbClr val="8E6E3C"/>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582BF94-E0E4-D08D-3F33-5F5E7DB4BAE3}"/>
              </a:ext>
            </a:extLst>
          </p:cNvPr>
          <p:cNvSpPr txBox="1"/>
          <p:nvPr/>
        </p:nvSpPr>
        <p:spPr>
          <a:xfrm>
            <a:off x="483686" y="3841370"/>
            <a:ext cx="3549225" cy="2292935"/>
          </a:xfrm>
          <a:prstGeom prst="rect">
            <a:avLst/>
          </a:prstGeom>
          <a:noFill/>
        </p:spPr>
        <p:txBody>
          <a:bodyPr wrap="square">
            <a:spAutoFit/>
          </a:bodyPr>
          <a:lstStyle/>
          <a:p>
            <a:r>
              <a:rPr lang="en-US" sz="1100" dirty="0">
                <a:latin typeface="Arial" panose="020B0604020202020204" pitchFamily="34" charset="0"/>
                <a:cs typeface="Arial" panose="020B0604020202020204" pitchFamily="34" charset="0"/>
              </a:rPr>
              <a:t>The Purdue University Airport is a key resource for Purdue and the Greater Lafayette community, connecting West Lafayette to the world with daily nonstop flights to Chicago’s O’Hare International Airport. Named after a beloved Boilermaker mentor, the new Amelia Earhart Terminal elevates the entire Purdue Airport experience. </a:t>
            </a:r>
          </a:p>
          <a:p>
            <a:r>
              <a:rPr lang="en-US" sz="1100" dirty="0">
                <a:latin typeface="Arial" panose="020B0604020202020204" pitchFamily="34" charset="0"/>
                <a:cs typeface="Arial" panose="020B0604020202020204" pitchFamily="34" charset="0"/>
              </a:rPr>
              <a:t>Commercial flights from Purdue expand Discovery Park District at Purdue; serve the Greater Lafayette community; further accelerate economic growth; and synergize with the teaching, research and innovation of modern air mobility’s future, amplifying the heritage of flying at Purdue.</a:t>
            </a:r>
          </a:p>
        </p:txBody>
      </p:sp>
      <p:sp>
        <p:nvSpPr>
          <p:cNvPr id="10" name="TextBox 9">
            <a:extLst>
              <a:ext uri="{FF2B5EF4-FFF2-40B4-BE49-F238E27FC236}">
                <a16:creationId xmlns:a16="http://schemas.microsoft.com/office/drawing/2014/main" id="{E199969A-48F6-D7EE-854C-52BBC002BF28}"/>
              </a:ext>
            </a:extLst>
          </p:cNvPr>
          <p:cNvSpPr txBox="1"/>
          <p:nvPr/>
        </p:nvSpPr>
        <p:spPr>
          <a:xfrm>
            <a:off x="5031976" y="740571"/>
            <a:ext cx="2993006" cy="400110"/>
          </a:xfrm>
          <a:prstGeom prst="rect">
            <a:avLst/>
          </a:prstGeom>
          <a:noFill/>
        </p:spPr>
        <p:txBody>
          <a:bodyPr wrap="square">
            <a:spAutoFit/>
          </a:bodyPr>
          <a:lstStyle/>
          <a:p>
            <a:r>
              <a:rPr lang="en-US" sz="2000" b="1" dirty="0">
                <a:solidFill>
                  <a:srgbClr val="8E6E3C"/>
                </a:solidFill>
                <a:latin typeface="Arial" panose="020B0604020202020204" pitchFamily="34" charset="0"/>
                <a:cs typeface="Arial" panose="020B0604020202020204" pitchFamily="34" charset="0"/>
              </a:rPr>
              <a:t>Broadband</a:t>
            </a:r>
            <a:endParaRPr lang="en-US" sz="2000" dirty="0">
              <a:solidFill>
                <a:srgbClr val="8E6E3C"/>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A49C6A3-93F4-EB66-4846-5DE55FB0BC55}"/>
              </a:ext>
            </a:extLst>
          </p:cNvPr>
          <p:cNvSpPr txBox="1"/>
          <p:nvPr/>
        </p:nvSpPr>
        <p:spPr>
          <a:xfrm>
            <a:off x="5061467" y="3622058"/>
            <a:ext cx="2424458" cy="605294"/>
          </a:xfrm>
          <a:prstGeom prst="rect">
            <a:avLst/>
          </a:prstGeom>
          <a:noFill/>
        </p:spPr>
        <p:txBody>
          <a:bodyPr wrap="square">
            <a:spAutoFit/>
          </a:bodyPr>
          <a:lstStyle/>
          <a:p>
            <a:pPr>
              <a:lnSpc>
                <a:spcPts val="2000"/>
              </a:lnSpc>
            </a:pPr>
            <a:r>
              <a:rPr lang="en-US" sz="2000" b="1" dirty="0">
                <a:solidFill>
                  <a:srgbClr val="8E6E3C"/>
                </a:solidFill>
                <a:latin typeface="Arial" panose="020B0604020202020204" pitchFamily="34" charset="0"/>
                <a:cs typeface="Arial" panose="020B0604020202020204" pitchFamily="34" charset="0"/>
              </a:rPr>
              <a:t>America’s Hard Tech Corridor</a:t>
            </a:r>
            <a:endParaRPr lang="en-US" sz="2000" dirty="0">
              <a:solidFill>
                <a:srgbClr val="8E6E3C"/>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D199D82-9F5E-08C5-C2B1-398EE7B80F2E}"/>
              </a:ext>
            </a:extLst>
          </p:cNvPr>
          <p:cNvSpPr txBox="1"/>
          <p:nvPr/>
        </p:nvSpPr>
        <p:spPr>
          <a:xfrm>
            <a:off x="5031977" y="1136065"/>
            <a:ext cx="2796619" cy="2292935"/>
          </a:xfrm>
          <a:prstGeom prst="rect">
            <a:avLst/>
          </a:prstGeom>
          <a:noFill/>
        </p:spPr>
        <p:txBody>
          <a:bodyPr wrap="square">
            <a:spAutoFit/>
          </a:bodyPr>
          <a:lstStyle/>
          <a:p>
            <a:r>
              <a:rPr lang="en-US" sz="1100" dirty="0">
                <a:latin typeface="Arial" panose="020B0604020202020204" pitchFamily="34" charset="0"/>
                <a:cs typeface="Arial" panose="020B0604020202020204" pitchFamily="34" charset="0"/>
              </a:rPr>
              <a:t>Purdue continues to work with Indiana communities as broadband investments take place across the state. After the launch of the Purdue broadband team’s focus on mapping and infrastructure, several Purdue programs now provide digital skills and literacy to farmers, workers and the general public. Some of these programs include the Institute for Digital and Advanced Agricultural Systems, Purdue Extension Community Development and the Purdue Center for Regional Development. </a:t>
            </a:r>
          </a:p>
        </p:txBody>
      </p:sp>
      <p:sp>
        <p:nvSpPr>
          <p:cNvPr id="15" name="TextBox 14">
            <a:extLst>
              <a:ext uri="{FF2B5EF4-FFF2-40B4-BE49-F238E27FC236}">
                <a16:creationId xmlns:a16="http://schemas.microsoft.com/office/drawing/2014/main" id="{66A8CE3F-D595-8162-EEFC-6EBF7ED80DA9}"/>
              </a:ext>
            </a:extLst>
          </p:cNvPr>
          <p:cNvSpPr txBox="1"/>
          <p:nvPr/>
        </p:nvSpPr>
        <p:spPr>
          <a:xfrm>
            <a:off x="5062000" y="4251244"/>
            <a:ext cx="2672012" cy="1446550"/>
          </a:xfrm>
          <a:prstGeom prst="rect">
            <a:avLst/>
          </a:prstGeom>
          <a:noFill/>
        </p:spPr>
        <p:txBody>
          <a:bodyPr wrap="square">
            <a:spAutoFit/>
          </a:bodyPr>
          <a:lstStyle/>
          <a:p>
            <a:r>
              <a:rPr lang="en-US" sz="1100" dirty="0">
                <a:latin typeface="Arial" panose="020B0604020202020204" pitchFamily="34" charset="0"/>
                <a:cs typeface="Arial" panose="020B0604020202020204" pitchFamily="34" charset="0"/>
              </a:rPr>
              <a:t>Purdue University in Indianapolis will serve as one bookend for the 65-mile-long Hard Tech Corridor in Indiana, stretching from downtown Indianapolis through the LEAP District in Lebanon with new sites from companies such as Lilly, all the way to Discovery Park District in West Lafayette.</a:t>
            </a:r>
          </a:p>
        </p:txBody>
      </p:sp>
      <p:cxnSp>
        <p:nvCxnSpPr>
          <p:cNvPr id="16" name="Straight Connector 15">
            <a:extLst>
              <a:ext uri="{FF2B5EF4-FFF2-40B4-BE49-F238E27FC236}">
                <a16:creationId xmlns:a16="http://schemas.microsoft.com/office/drawing/2014/main" id="{8F364DFF-A974-A5BE-3DAB-7D8C8C2A4A3F}"/>
              </a:ext>
            </a:extLst>
          </p:cNvPr>
          <p:cNvCxnSpPr>
            <a:cxnSpLocks/>
          </p:cNvCxnSpPr>
          <p:nvPr/>
        </p:nvCxnSpPr>
        <p:spPr>
          <a:xfrm>
            <a:off x="4679820" y="662940"/>
            <a:ext cx="0" cy="5519650"/>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03F28703-12DB-FB50-4312-338BBC251F93}"/>
              </a:ext>
            </a:extLst>
          </p:cNvPr>
          <p:cNvCxnSpPr>
            <a:cxnSpLocks/>
          </p:cNvCxnSpPr>
          <p:nvPr/>
        </p:nvCxnSpPr>
        <p:spPr>
          <a:xfrm>
            <a:off x="8207448" y="662940"/>
            <a:ext cx="0" cy="5519650"/>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B66C88ED-7292-013B-DDE6-4A62C0A52833}"/>
              </a:ext>
            </a:extLst>
          </p:cNvPr>
          <p:cNvSpPr txBox="1"/>
          <p:nvPr/>
        </p:nvSpPr>
        <p:spPr>
          <a:xfrm>
            <a:off x="8550119" y="656706"/>
            <a:ext cx="2424458" cy="400110"/>
          </a:xfrm>
          <a:prstGeom prst="rect">
            <a:avLst/>
          </a:prstGeom>
          <a:noFill/>
        </p:spPr>
        <p:txBody>
          <a:bodyPr wrap="square">
            <a:spAutoFit/>
          </a:bodyPr>
          <a:lstStyle/>
          <a:p>
            <a:r>
              <a:rPr lang="en-US" sz="2000" b="1" dirty="0" err="1">
                <a:solidFill>
                  <a:srgbClr val="8E6E3C"/>
                </a:solidFill>
                <a:latin typeface="Arial" panose="020B0604020202020204" pitchFamily="34" charset="0"/>
                <a:cs typeface="Arial" panose="020B0604020202020204" pitchFamily="34" charset="0"/>
              </a:rPr>
              <a:t>Purdue@DC</a:t>
            </a:r>
            <a:endParaRPr lang="en-US" sz="2000" dirty="0">
              <a:solidFill>
                <a:srgbClr val="8E6E3C"/>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5B083AEA-7D56-ADEE-48F1-3635B4EF88D0}"/>
              </a:ext>
            </a:extLst>
          </p:cNvPr>
          <p:cNvSpPr txBox="1"/>
          <p:nvPr/>
        </p:nvSpPr>
        <p:spPr>
          <a:xfrm>
            <a:off x="8550652" y="1069848"/>
            <a:ext cx="2623366" cy="2123658"/>
          </a:xfrm>
          <a:prstGeom prst="rect">
            <a:avLst/>
          </a:prstGeom>
          <a:noFill/>
        </p:spPr>
        <p:txBody>
          <a:bodyPr wrap="square">
            <a:spAutoFit/>
          </a:bodyPr>
          <a:lstStyle/>
          <a:p>
            <a:r>
              <a:rPr lang="en-US" sz="1100" dirty="0">
                <a:latin typeface="Arial" panose="020B0604020202020204" pitchFamily="34" charset="0"/>
                <a:cs typeface="Arial" panose="020B0604020202020204" pitchFamily="34" charset="0"/>
              </a:rPr>
              <a:t>The </a:t>
            </a:r>
            <a:r>
              <a:rPr lang="en-US" sz="1100" dirty="0" err="1">
                <a:latin typeface="Arial" panose="020B0604020202020204" pitchFamily="34" charset="0"/>
                <a:cs typeface="Arial" panose="020B0604020202020204" pitchFamily="34" charset="0"/>
              </a:rPr>
              <a:t>Purdue@DC</a:t>
            </a:r>
            <a:r>
              <a:rPr lang="en-US" sz="1100" dirty="0">
                <a:latin typeface="Arial" panose="020B0604020202020204" pitchFamily="34" charset="0"/>
                <a:cs typeface="Arial" panose="020B0604020202020204" pitchFamily="34" charset="0"/>
              </a:rPr>
              <a:t> initiative is a commitment to expand Purdue’s footprint in our nation’s capital through five areas of concentration: the Krach Institute for Tech Diplomacy, the Purdue Applied Research Institute’s focus on national security and defense, PARI’s focus on global development and innovation, the Boilers Go to D.C. program, and the continued development of key government partnerships.</a:t>
            </a:r>
          </a:p>
        </p:txBody>
      </p:sp>
      <p:sp>
        <p:nvSpPr>
          <p:cNvPr id="17" name="Rectangle 16">
            <a:extLst>
              <a:ext uri="{FF2B5EF4-FFF2-40B4-BE49-F238E27FC236}">
                <a16:creationId xmlns:a16="http://schemas.microsoft.com/office/drawing/2014/main" id="{436A06A2-4B36-F860-570F-CE2D4E97A66C}"/>
              </a:ext>
            </a:extLst>
          </p:cNvPr>
          <p:cNvSpPr>
            <a:spLocks noGrp="1" noRot="1" noMove="1" noResize="1" noEditPoints="1" noAdjustHandles="1" noChangeArrowheads="1" noChangeShapeType="1"/>
          </p:cNvSpPr>
          <p:nvPr/>
        </p:nvSpPr>
        <p:spPr>
          <a:xfrm>
            <a:off x="270364" y="209879"/>
            <a:ext cx="2043068" cy="25739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A2F1D060-D220-36A5-0376-0C0D620883F9}"/>
              </a:ext>
            </a:extLst>
          </p:cNvPr>
          <p:cNvSpPr txBox="1">
            <a:spLocks noGrp="1" noRot="1" noMove="1" noResize="1" noEditPoints="1" noAdjustHandles="1" noChangeArrowheads="1" noChangeShapeType="1"/>
          </p:cNvSpPr>
          <p:nvPr/>
        </p:nvSpPr>
        <p:spPr>
          <a:xfrm>
            <a:off x="346651" y="209877"/>
            <a:ext cx="1928560" cy="261610"/>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OUR STRATEGY</a:t>
            </a:r>
          </a:p>
        </p:txBody>
      </p:sp>
      <p:sp>
        <p:nvSpPr>
          <p:cNvPr id="3" name="TextBox 2">
            <a:extLst>
              <a:ext uri="{FF2B5EF4-FFF2-40B4-BE49-F238E27FC236}">
                <a16:creationId xmlns:a16="http://schemas.microsoft.com/office/drawing/2014/main" id="{89C4FD65-ABB9-467F-54AA-68E78A359844}"/>
              </a:ext>
            </a:extLst>
          </p:cNvPr>
          <p:cNvSpPr txBox="1"/>
          <p:nvPr/>
        </p:nvSpPr>
        <p:spPr>
          <a:xfrm>
            <a:off x="483686" y="2644654"/>
            <a:ext cx="3556385" cy="600164"/>
          </a:xfrm>
          <a:prstGeom prst="rect">
            <a:avLst/>
          </a:prstGeom>
          <a:noFill/>
        </p:spPr>
        <p:txBody>
          <a:bodyPr wrap="square">
            <a:spAutoFit/>
          </a:bodyPr>
          <a:lstStyle/>
          <a:p>
            <a:r>
              <a:rPr lang="en-US" sz="1100" b="1" dirty="0">
                <a:latin typeface="Arial" panose="020B0604020202020204" pitchFamily="34" charset="0"/>
                <a:cs typeface="Arial" panose="020B0604020202020204" pitchFamily="34" charset="0"/>
              </a:rPr>
              <a:t>In addition to Purdue’s main strategic initiatives, the university focuses on priorities that increase Purdue’s impact on every corner of the world.</a:t>
            </a:r>
            <a:endParaRPr lang="en-US" sz="11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0926DE2-0FAD-0E96-8710-A23B25B51B65}"/>
              </a:ext>
            </a:extLst>
          </p:cNvPr>
          <p:cNvSpPr txBox="1"/>
          <p:nvPr/>
        </p:nvSpPr>
        <p:spPr>
          <a:xfrm>
            <a:off x="8552117" y="3346977"/>
            <a:ext cx="2424458" cy="400110"/>
          </a:xfrm>
          <a:prstGeom prst="rect">
            <a:avLst/>
          </a:prstGeom>
          <a:noFill/>
        </p:spPr>
        <p:txBody>
          <a:bodyPr wrap="square">
            <a:spAutoFit/>
          </a:bodyPr>
          <a:lstStyle/>
          <a:p>
            <a:r>
              <a:rPr lang="en-US" sz="2000" b="1" dirty="0">
                <a:solidFill>
                  <a:srgbClr val="8E6E3C"/>
                </a:solidFill>
                <a:latin typeface="Arial" panose="020B0604020202020204" pitchFamily="34" charset="0"/>
                <a:cs typeface="Arial" panose="020B0604020202020204" pitchFamily="34" charset="0"/>
              </a:rPr>
              <a:t>Entrepreneurship</a:t>
            </a:r>
            <a:endParaRPr lang="en-US" sz="2000" dirty="0">
              <a:solidFill>
                <a:srgbClr val="8E6E3C"/>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11D6F8A9-6A45-0AEB-F94C-3ABA859AFF75}"/>
              </a:ext>
            </a:extLst>
          </p:cNvPr>
          <p:cNvSpPr txBox="1"/>
          <p:nvPr/>
        </p:nvSpPr>
        <p:spPr>
          <a:xfrm>
            <a:off x="8552650" y="3760119"/>
            <a:ext cx="3131364" cy="2292935"/>
          </a:xfrm>
          <a:prstGeom prst="rect">
            <a:avLst/>
          </a:prstGeom>
          <a:noFill/>
        </p:spPr>
        <p:txBody>
          <a:bodyPr wrap="square">
            <a:spAutoFit/>
          </a:bodyPr>
          <a:lstStyle/>
          <a:p>
            <a:r>
              <a:rPr lang="en-US" sz="1100" dirty="0">
                <a:latin typeface="Arial" panose="020B0604020202020204" pitchFamily="34" charset="0"/>
                <a:cs typeface="Arial" panose="020B0604020202020204" pitchFamily="34" charset="0"/>
              </a:rPr>
              <a:t>Through Purdue Innovates, the university unifies commercialization, startup incubation and venture investment to accelerate the path from idea to impact. By protecting intellectual property, funding early-stage ventures, and guiding founders through accelerators and fellowships, Purdue ensures Boilermaker innovations reach markets and improve lives worldwide. This priority builds on Purdue’s legacy as a top university for patents and startup creation, turning trials and testing into breakthroughs that fuel economic growth and shape our world.</a:t>
            </a:r>
          </a:p>
        </p:txBody>
      </p:sp>
    </p:spTree>
    <p:extLst>
      <p:ext uri="{BB962C8B-B14F-4D97-AF65-F5344CB8AC3E}">
        <p14:creationId xmlns:p14="http://schemas.microsoft.com/office/powerpoint/2010/main" val="3963487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yellow rectangles&#10;&#10;Description automatically generated">
            <a:extLst>
              <a:ext uri="{FF2B5EF4-FFF2-40B4-BE49-F238E27FC236}">
                <a16:creationId xmlns:a16="http://schemas.microsoft.com/office/drawing/2014/main" id="{DF18E3BF-D9E6-D334-0F49-7E3ECE299727}"/>
              </a:ext>
            </a:extLst>
          </p:cNvPr>
          <p:cNvPicPr>
            <a:picLocks noGrp="1" noRot="1" noChangeAspect="1" noMove="1" noResize="1" noEditPoints="1" noAdjustHandles="1" noChangeArrowheads="1" noChangeShapeType="1" noCrop="1"/>
          </p:cNvPicPr>
          <p:nvPr/>
        </p:nvPicPr>
        <p:blipFill>
          <a:blip r:embed="rId3"/>
          <a:stretch>
            <a:fillRect/>
          </a:stretch>
        </p:blipFill>
        <p:spPr>
          <a:xfrm>
            <a:off x="501011" y="3517723"/>
            <a:ext cx="4166779" cy="2591376"/>
          </a:xfrm>
          <a:prstGeom prst="rect">
            <a:avLst/>
          </a:prstGeom>
        </p:spPr>
      </p:pic>
      <p:sp>
        <p:nvSpPr>
          <p:cNvPr id="9" name="TextBox 8">
            <a:extLst>
              <a:ext uri="{FF2B5EF4-FFF2-40B4-BE49-F238E27FC236}">
                <a16:creationId xmlns:a16="http://schemas.microsoft.com/office/drawing/2014/main" id="{866328A8-5888-1046-FF3F-8E211F20F0B1}"/>
              </a:ext>
            </a:extLst>
          </p:cNvPr>
          <p:cNvSpPr txBox="1">
            <a:spLocks/>
          </p:cNvSpPr>
          <p:nvPr/>
        </p:nvSpPr>
        <p:spPr>
          <a:xfrm>
            <a:off x="5778471" y="3616107"/>
            <a:ext cx="2749445" cy="2492990"/>
          </a:xfrm>
          <a:prstGeom prst="rect">
            <a:avLst/>
          </a:prstGeom>
          <a:noFill/>
        </p:spPr>
        <p:txBody>
          <a:bodyPr wrap="square">
            <a:spAutoFit/>
          </a:bodyPr>
          <a:lstStyle/>
          <a:p>
            <a:r>
              <a:rPr lang="en-US" sz="1200" dirty="0">
                <a:effectLst/>
                <a:latin typeface="Arial" panose="020B0604020202020204" pitchFamily="34" charset="0"/>
                <a:cs typeface="Arial" panose="020B0604020202020204" pitchFamily="34" charset="0"/>
              </a:rPr>
              <a:t>At Purdue, we’re transforming learning inside and outside the classroom. New teaching methods, collaborative environments and innovative experiences on and off campus prepare Boilermakers for successful careers and fulfilling lives. </a:t>
            </a:r>
          </a:p>
          <a:p>
            <a:endParaRPr lang="en-US" sz="1200" b="1" dirty="0">
              <a:effectLst/>
              <a:latin typeface="Arial" panose="020B0604020202020204" pitchFamily="34" charset="0"/>
              <a:cs typeface="Arial" panose="020B0604020202020204" pitchFamily="34" charset="0"/>
            </a:endParaRPr>
          </a:p>
          <a:p>
            <a:r>
              <a:rPr lang="en-US" sz="1200" b="1" dirty="0">
                <a:effectLst/>
                <a:latin typeface="Arial" panose="020B0604020202020204" pitchFamily="34" charset="0"/>
                <a:cs typeface="Arial" panose="020B0604020202020204" pitchFamily="34" charset="0"/>
              </a:rPr>
              <a:t>An education </a:t>
            </a:r>
            <a:r>
              <a:rPr lang="en-US" sz="1200" b="1" dirty="0">
                <a:latin typeface="Arial" panose="020B0604020202020204" pitchFamily="34" charset="0"/>
                <a:cs typeface="Arial" panose="020B0604020202020204" pitchFamily="34" charset="0"/>
              </a:rPr>
              <a:t>t</a:t>
            </a:r>
            <a:r>
              <a:rPr lang="en-US" sz="1200" b="1" dirty="0">
                <a:effectLst/>
                <a:latin typeface="Arial" panose="020B0604020202020204" pitchFamily="34" charset="0"/>
                <a:cs typeface="Arial" panose="020B0604020202020204" pitchFamily="34" charset="0"/>
              </a:rPr>
              <a:t>hat </a:t>
            </a:r>
            <a:r>
              <a:rPr lang="en-US" sz="1200" b="1" dirty="0">
                <a:latin typeface="Arial" panose="020B0604020202020204" pitchFamily="34" charset="0"/>
                <a:cs typeface="Arial" panose="020B0604020202020204" pitchFamily="34" charset="0"/>
              </a:rPr>
              <a:t>d</a:t>
            </a:r>
            <a:r>
              <a:rPr lang="en-US" sz="1200" b="1" dirty="0">
                <a:effectLst/>
                <a:latin typeface="Arial" panose="020B0604020202020204" pitchFamily="34" charset="0"/>
                <a:cs typeface="Arial" panose="020B0604020202020204" pitchFamily="34" charset="0"/>
              </a:rPr>
              <a:t>oesn’t </a:t>
            </a:r>
            <a:r>
              <a:rPr lang="en-US" sz="1200" b="1" dirty="0">
                <a:latin typeface="Arial" panose="020B0604020202020204" pitchFamily="34" charset="0"/>
                <a:cs typeface="Arial" panose="020B0604020202020204" pitchFamily="34" charset="0"/>
              </a:rPr>
              <a:t>s</a:t>
            </a:r>
            <a:r>
              <a:rPr lang="en-US" sz="1200" b="1" dirty="0">
                <a:effectLst/>
                <a:latin typeface="Arial" panose="020B0604020202020204" pitchFamily="34" charset="0"/>
                <a:cs typeface="Arial" panose="020B0604020202020204" pitchFamily="34" charset="0"/>
              </a:rPr>
              <a:t>top</a:t>
            </a:r>
            <a:endParaRPr lang="en-US" sz="1200" dirty="0">
              <a:effectLst/>
              <a:latin typeface="Arial" panose="020B0604020202020204" pitchFamily="34" charset="0"/>
              <a:cs typeface="Arial" panose="020B0604020202020204" pitchFamily="34" charset="0"/>
            </a:endParaRPr>
          </a:p>
          <a:p>
            <a:r>
              <a:rPr lang="en-US" sz="1200" dirty="0">
                <a:effectLst/>
                <a:latin typeface="Arial" panose="020B0604020202020204" pitchFamily="34" charset="0"/>
                <a:cs typeface="Arial" panose="020B0604020202020204" pitchFamily="34" charset="0"/>
              </a:rPr>
              <a:t>Our immersive education helps students incorporate internships, study abroad and research into their experience, while programs</a:t>
            </a:r>
          </a:p>
        </p:txBody>
      </p:sp>
      <p:sp>
        <p:nvSpPr>
          <p:cNvPr id="11" name="TextBox 10">
            <a:extLst>
              <a:ext uri="{FF2B5EF4-FFF2-40B4-BE49-F238E27FC236}">
                <a16:creationId xmlns:a16="http://schemas.microsoft.com/office/drawing/2014/main" id="{29D06F25-E7D2-87E0-0F0E-BBCCDE8C238B}"/>
              </a:ext>
            </a:extLst>
          </p:cNvPr>
          <p:cNvSpPr txBox="1">
            <a:spLocks/>
          </p:cNvSpPr>
          <p:nvPr/>
        </p:nvSpPr>
        <p:spPr>
          <a:xfrm>
            <a:off x="8893322" y="3616107"/>
            <a:ext cx="2306053" cy="2492990"/>
          </a:xfrm>
          <a:prstGeom prst="rect">
            <a:avLst/>
          </a:prstGeom>
          <a:noFill/>
        </p:spPr>
        <p:txBody>
          <a:bodyPr wrap="square">
            <a:spAutoFit/>
          </a:bodyPr>
          <a:lstStyle/>
          <a:p>
            <a:r>
              <a:rPr lang="en-US" sz="1200" dirty="0">
                <a:effectLst/>
                <a:latin typeface="Arial" panose="020B0604020202020204" pitchFamily="34" charset="0"/>
                <a:cs typeface="Arial" panose="020B0604020202020204" pitchFamily="34" charset="0"/>
              </a:rPr>
              <a:t>like Early Start and Degree in 3 increase graduation rates and allow students to complete their degrees faster. </a:t>
            </a:r>
          </a:p>
          <a:p>
            <a:endParaRPr lang="en-US" sz="1200" b="1" dirty="0">
              <a:effectLst/>
              <a:latin typeface="Arial" panose="020B0604020202020204" pitchFamily="34" charset="0"/>
              <a:cs typeface="Arial" panose="020B0604020202020204" pitchFamily="34" charset="0"/>
            </a:endParaRPr>
          </a:p>
          <a:p>
            <a:r>
              <a:rPr lang="en-US" sz="1200" b="1" dirty="0">
                <a:effectLst/>
                <a:latin typeface="Arial" panose="020B0604020202020204" pitchFamily="34" charset="0"/>
                <a:cs typeface="Arial" panose="020B0604020202020204" pitchFamily="34" charset="0"/>
              </a:rPr>
              <a:t>Tuition that’s </a:t>
            </a:r>
            <a:r>
              <a:rPr lang="en-US" sz="1200" b="1" dirty="0">
                <a:latin typeface="Arial" panose="020B0604020202020204" pitchFamily="34" charset="0"/>
                <a:cs typeface="Arial" panose="020B0604020202020204" pitchFamily="34" charset="0"/>
              </a:rPr>
              <a:t>a</a:t>
            </a:r>
            <a:r>
              <a:rPr lang="en-US" sz="1200" b="1" dirty="0">
                <a:effectLst/>
                <a:latin typeface="Arial" panose="020B0604020202020204" pitchFamily="34" charset="0"/>
                <a:cs typeface="Arial" panose="020B0604020202020204" pitchFamily="34" charset="0"/>
              </a:rPr>
              <a:t>ffordable</a:t>
            </a:r>
            <a:endParaRPr lang="en-US" sz="1200" dirty="0">
              <a:effectLst/>
              <a:latin typeface="Arial" panose="020B0604020202020204" pitchFamily="34" charset="0"/>
              <a:cs typeface="Arial" panose="020B0604020202020204" pitchFamily="34" charset="0"/>
            </a:endParaRPr>
          </a:p>
          <a:p>
            <a:r>
              <a:rPr lang="en-US" sz="1200" dirty="0">
                <a:effectLst/>
                <a:latin typeface="Arial" panose="020B0604020202020204" pitchFamily="34" charset="0"/>
                <a:cs typeface="Arial" panose="020B0604020202020204" pitchFamily="34" charset="0"/>
              </a:rPr>
              <a:t>We believe that all students should be able to afford and access a world-class Purdue education. So we’ve frozen tuition every single year since 2012-13, locking in this rate through at least 2026-27. </a:t>
            </a:r>
          </a:p>
        </p:txBody>
      </p:sp>
      <p:pic>
        <p:nvPicPr>
          <p:cNvPr id="13" name="Picture 12" descr="A group of people walking in front of a building&#10;&#10;Description automatically generated">
            <a:extLst>
              <a:ext uri="{FF2B5EF4-FFF2-40B4-BE49-F238E27FC236}">
                <a16:creationId xmlns:a16="http://schemas.microsoft.com/office/drawing/2014/main" id="{5893829D-6858-5C8A-9412-6F6C9970022E}"/>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a:ext>
            </a:extLst>
          </a:blip>
          <a:srcRect/>
          <a:stretch/>
        </p:blipFill>
        <p:spPr>
          <a:xfrm>
            <a:off x="0" y="0"/>
            <a:ext cx="12192000" cy="3106994"/>
          </a:xfrm>
          <a:prstGeom prst="rect">
            <a:avLst/>
          </a:prstGeom>
        </p:spPr>
      </p:pic>
      <p:cxnSp>
        <p:nvCxnSpPr>
          <p:cNvPr id="14" name="Straight Connector 13">
            <a:extLst>
              <a:ext uri="{FF2B5EF4-FFF2-40B4-BE49-F238E27FC236}">
                <a16:creationId xmlns:a16="http://schemas.microsoft.com/office/drawing/2014/main" id="{EF7A0AA6-C89D-8AF4-AC0B-522BD63413D5}"/>
              </a:ext>
            </a:extLst>
          </p:cNvPr>
          <p:cNvCxnSpPr>
            <a:cxnSpLocks noGrp="1" noRot="1" noMove="1" noResize="1" noEditPoints="1" noAdjustHandles="1" noChangeArrowheads="1" noChangeShapeType="1"/>
          </p:cNvCxnSpPr>
          <p:nvPr/>
        </p:nvCxnSpPr>
        <p:spPr>
          <a:xfrm>
            <a:off x="5340032" y="3553621"/>
            <a:ext cx="0" cy="2689760"/>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FD89C8BA-195D-DD85-04B4-B25A97321D4B}"/>
              </a:ext>
            </a:extLst>
          </p:cNvPr>
          <p:cNvSpPr>
            <a:spLocks noGrp="1" noRot="1" noMove="1" noResize="1" noEditPoints="1" noAdjustHandles="1" noChangeArrowheads="1" noChangeShapeType="1"/>
          </p:cNvSpPr>
          <p:nvPr/>
        </p:nvSpPr>
        <p:spPr>
          <a:xfrm>
            <a:off x="270364" y="209879"/>
            <a:ext cx="2722218" cy="25739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D07779C-88E6-A89C-19A1-4030B9BD3B09}"/>
              </a:ext>
            </a:extLst>
          </p:cNvPr>
          <p:cNvSpPr txBox="1">
            <a:spLocks noGrp="1" noRot="1" noMove="1" noResize="1" noEditPoints="1" noAdjustHandles="1" noChangeArrowheads="1" noChangeShapeType="1"/>
          </p:cNvSpPr>
          <p:nvPr/>
        </p:nvSpPr>
        <p:spPr>
          <a:xfrm>
            <a:off x="346650" y="209877"/>
            <a:ext cx="2569645" cy="261610"/>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STUDENT-CENTERED ACADEMICS</a:t>
            </a:r>
          </a:p>
        </p:txBody>
      </p:sp>
    </p:spTree>
    <p:extLst>
      <p:ext uri="{BB962C8B-B14F-4D97-AF65-F5344CB8AC3E}">
        <p14:creationId xmlns:p14="http://schemas.microsoft.com/office/powerpoint/2010/main" val="10202769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4E202481DC1CB46AA011D949D311478" ma:contentTypeVersion="16" ma:contentTypeDescription="Create a new document." ma:contentTypeScope="" ma:versionID="83d05f6695dba254dfa3e18db3f7565b">
  <xsd:schema xmlns:xsd="http://www.w3.org/2001/XMLSchema" xmlns:xs="http://www.w3.org/2001/XMLSchema" xmlns:p="http://schemas.microsoft.com/office/2006/metadata/properties" xmlns:ns2="37af3f4b-4b66-46f9-8456-831d9bc3e737" xmlns:ns3="d6656b4d-3fa0-4709-acfb-d5e813445d1e" targetNamespace="http://schemas.microsoft.com/office/2006/metadata/properties" ma:root="true" ma:fieldsID="22b450762da0979faccc02cbbe26c6e0" ns2:_="" ns3:_="">
    <xsd:import namespace="37af3f4b-4b66-46f9-8456-831d9bc3e737"/>
    <xsd:import namespace="d6656b4d-3fa0-4709-acfb-d5e813445d1e"/>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Location" minOccurs="0"/>
                <xsd:element ref="ns2:MediaLengthInSecond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af3f4b-4b66-46f9-8456-831d9bc3e737"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8e9e90a8-b24c-4be7-8760-a88b2cd47eb1"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6656b4d-3fa0-4709-acfb-d5e813445d1e"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ebcf308-42de-4d63-b51a-b2360cc04078}" ma:internalName="TaxCatchAll" ma:showField="CatchAllData" ma:web="d6656b4d-3fa0-4709-acfb-d5e813445d1e">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7af3f4b-4b66-46f9-8456-831d9bc3e737">
      <Terms xmlns="http://schemas.microsoft.com/office/infopath/2007/PartnerControls"/>
    </lcf76f155ced4ddcb4097134ff3c332f>
    <TaxCatchAll xmlns="d6656b4d-3fa0-4709-acfb-d5e813445d1e" xsi:nil="true"/>
  </documentManagement>
</p:properties>
</file>

<file path=customXml/itemProps1.xml><?xml version="1.0" encoding="utf-8"?>
<ds:datastoreItem xmlns:ds="http://schemas.openxmlformats.org/officeDocument/2006/customXml" ds:itemID="{0AF98A65-AA30-4436-9354-9A0F9E5C5718}">
  <ds:schemaRefs>
    <ds:schemaRef ds:uri="http://schemas.microsoft.com/sharepoint/v3/contenttype/forms"/>
  </ds:schemaRefs>
</ds:datastoreItem>
</file>

<file path=customXml/itemProps2.xml><?xml version="1.0" encoding="utf-8"?>
<ds:datastoreItem xmlns:ds="http://schemas.openxmlformats.org/officeDocument/2006/customXml" ds:itemID="{3943B37B-A4FB-4252-B078-8FCD9EC14C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af3f4b-4b66-46f9-8456-831d9bc3e737"/>
    <ds:schemaRef ds:uri="d6656b4d-3fa0-4709-acfb-d5e813445d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11080BC-72FD-4FE9-B7E7-3A6FFB74CEEF}">
  <ds:schemaRefs>
    <ds:schemaRef ds:uri="d6656b4d-3fa0-4709-acfb-d5e813445d1e"/>
    <ds:schemaRef ds:uri="http://schemas.microsoft.com/office/2006/documentManagement/types"/>
    <ds:schemaRef ds:uri="37af3f4b-4b66-46f9-8456-831d9bc3e737"/>
    <ds:schemaRef ds:uri="http://purl.org/dc/elements/1.1/"/>
    <ds:schemaRef ds:uri="http://schemas.openxmlformats.org/package/2006/metadata/core-properties"/>
    <ds:schemaRef ds:uri="http://purl.org/dc/dcmitype/"/>
    <ds:schemaRef ds:uri="http://purl.org/dc/terms/"/>
    <ds:schemaRef ds:uri="http://schemas.microsoft.com/office/2006/metadata/properti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2994</TotalTime>
  <Words>2875</Words>
  <Application>Microsoft Office PowerPoint</Application>
  <PresentationFormat>Widescreen</PresentationFormat>
  <Paragraphs>164</Paragraphs>
  <Slides>21</Slides>
  <Notes>6</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Freville, Caitlyn Abigail</dc:creator>
  <cp:lastModifiedBy>Caitlyn Abigail Freville</cp:lastModifiedBy>
  <cp:revision>12</cp:revision>
  <dcterms:created xsi:type="dcterms:W3CDTF">2024-02-29T02:24:52Z</dcterms:created>
  <dcterms:modified xsi:type="dcterms:W3CDTF">2025-11-24T15:24:52Z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2024-02-29T03:17:00Z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23a0de95-f22e-482c-8144-f03bd0857518</vt:lpwstr>
  </property>
  <property fmtid="{D5CDD505-2E9C-101B-9397-08002B2CF9AE}" pid="8" name="MSIP_Label_4044bd30-2ed7-4c9d-9d12-46200872a97b_ContentBits">
    <vt:lpwstr>0</vt:lpwstr>
  </property>
  <property fmtid="{D5CDD505-2E9C-101B-9397-08002B2CF9AE}" pid="9" name="ContentTypeId">
    <vt:lpwstr>0x01010054E202481DC1CB46AA011D949D311478</vt:lpwstr>
  </property>
  <property fmtid="{D5CDD505-2E9C-101B-9397-08002B2CF9AE}" pid="10" name="MediaServiceImageTags">
    <vt:lpwstr/>
  </property>
</Properties>
</file>